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1" r:id="rId4"/>
    <p:sldId id="272" r:id="rId5"/>
    <p:sldId id="263" r:id="rId6"/>
    <p:sldId id="273" r:id="rId7"/>
    <p:sldId id="275" r:id="rId8"/>
    <p:sldId id="276" r:id="rId9"/>
    <p:sldId id="277" r:id="rId10"/>
    <p:sldId id="274" r:id="rId11"/>
    <p:sldId id="270" r:id="rId12"/>
    <p:sldId id="281" r:id="rId1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SERVER3\DocGAL\Cartel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221959697006866"/>
          <c:y val="4.775743126739334E-2"/>
          <c:w val="0.50097773781301314"/>
          <c:h val="0.78028878308519756"/>
        </c:manualLayout>
      </c:layout>
      <c:pieChart>
        <c:varyColors val="1"/>
        <c:ser>
          <c:idx val="0"/>
          <c:order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aseline="0" dirty="0" smtClean="0"/>
                      <a:t>19</a:t>
                    </a:r>
                    <a:r>
                      <a:rPr lang="en-US" sz="1400" baseline="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928636506681564E-2"/>
                  <c:y val="6.48971978877526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4795823302553106E-2"/>
                  <c:y val="6.9002308416941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Foglio1!$A$2:$A$11</c:f>
              <c:strCache>
                <c:ptCount val="10"/>
                <c:pt idx="0">
                  <c:v>1.2.1 "Attività dimostrative e azioni di informazione" - 165.000,00 €</c:v>
                </c:pt>
                <c:pt idx="1">
                  <c:v>4.2.1 "Trasformazione e commercializzazione dei prodotti agricoli" - 320.000,00 €</c:v>
                </c:pt>
                <c:pt idx="2">
                  <c:v>6.4.1 "Diversificazione delle imprese agricole" - 500.000,00 €</c:v>
                </c:pt>
                <c:pt idx="3">
                  <c:v>6.4.2 "Creazione e sviluppo di attività extra-agricole" - 1.200.000,00 €</c:v>
                </c:pt>
                <c:pt idx="4">
                  <c:v>7.5.1 "Infrastrutture e informazione per turismo sostenibile" - 2.308.585,13 €</c:v>
                </c:pt>
                <c:pt idx="5">
                  <c:v>7.6.1 "Recupero e riqualificazione del patrimonio architettonico" - 1.080.148,70 €</c:v>
                </c:pt>
                <c:pt idx="6">
                  <c:v>16.1.1 "Costituzione e gestione dei gruppi operativi" - 100.000,00 €</c:v>
                </c:pt>
                <c:pt idx="7">
                  <c:v>16.2.1 "Realizzazione di progetti pilota e sviluppo di nuovi prodotti" - 325.000,00 €</c:v>
                </c:pt>
                <c:pt idx="8">
                  <c:v>16.4.1 "Cooperazione per lo sviluppo delle filiere corte" - 100.000,00 €</c:v>
                </c:pt>
                <c:pt idx="9">
                  <c:v>16.9.1 "Reti per la diffusione dell’agricoltura sociale e delle fattorie didattiche" - 250.000,00 €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165000</c:v>
                </c:pt>
                <c:pt idx="1">
                  <c:v>320000</c:v>
                </c:pt>
                <c:pt idx="2">
                  <c:v>500000</c:v>
                </c:pt>
                <c:pt idx="3">
                  <c:v>1200000</c:v>
                </c:pt>
                <c:pt idx="4">
                  <c:v>2308585.13</c:v>
                </c:pt>
                <c:pt idx="5">
                  <c:v>1080148.7</c:v>
                </c:pt>
                <c:pt idx="6">
                  <c:v>100000</c:v>
                </c:pt>
                <c:pt idx="7">
                  <c:v>325000</c:v>
                </c:pt>
                <c:pt idx="8">
                  <c:v>100000</c:v>
                </c:pt>
                <c:pt idx="9">
                  <c:v>250000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3.2773979214601443E-4"/>
          <c:y val="3.506233432728631E-2"/>
          <c:w val="0.48582842752640354"/>
          <c:h val="0.94997097975496303"/>
        </c:manualLayout>
      </c:layout>
      <c:overlay val="0"/>
      <c:txPr>
        <a:bodyPr/>
        <a:lstStyle/>
        <a:p>
          <a:pPr>
            <a:defRPr sz="1340" baseline="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07596621817847"/>
          <c:y val="0.41231929329009104"/>
          <c:w val="0.36766626320272405"/>
          <c:h val="0.57416375349466497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Sono stati pubblicati n° 25 bandi 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7.8590439268931139E-2"/>
                  <c:y val="5.7263081879791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393405606004794E-2"/>
                  <c:y val="-8.1466741790594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234664959254094E-2"/>
                  <c:y val="-9.4887274429825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867950344698541E-2"/>
                  <c:y val="3.840148713635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134067949565058E-2"/>
                  <c:y val="0.10844291110511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Foglio1!$A$2:$A$6</c:f>
              <c:strCache>
                <c:ptCount val="5"/>
                <c:pt idx="0">
                  <c:v>Bandi generali</c:v>
                </c:pt>
                <c:pt idx="1">
                  <c:v>Bandi Progetto Chiave 1 - Marostica e Pianezze</c:v>
                </c:pt>
                <c:pt idx="2">
                  <c:v>Bandi Progetto Chiave 2 - Comunità Montana Agno-Chiampo</c:v>
                </c:pt>
                <c:pt idx="3">
                  <c:v>Bandi Progetto Chiave 3 - Unione Montana Alto Astico</c:v>
                </c:pt>
                <c:pt idx="4">
                  <c:v>Bandi Progetto Chiave 4 - Università di Padova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9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0240857740952759"/>
          <c:y val="2.7323448079589335E-2"/>
          <c:w val="0.8694435998339366"/>
          <c:h val="0.3295153278250666"/>
        </c:manualLayout>
      </c:layout>
      <c:overlay val="0"/>
      <c:txPr>
        <a:bodyPr/>
        <a:lstStyle/>
        <a:p>
          <a:pPr>
            <a:defRPr sz="1800" baseline="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81275905311626"/>
          <c:y val="5.4225011323528152E-2"/>
          <c:w val="0.3124892657322671"/>
          <c:h val="0.82739845145411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Importo messo a bando: 6.348.733,83</c:v>
                </c:pt>
              </c:strCache>
            </c:strRef>
          </c:tx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6348733.8300000001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Contributo richiesto: 8.910.952,08</c:v>
                </c:pt>
              </c:strCache>
            </c:strRef>
          </c:tx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8910952.0800000001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Contributo concesso: 4.306.188,17</c:v>
                </c:pt>
              </c:strCache>
            </c:strRef>
          </c:tx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Foglio1!$D$2</c:f>
              <c:numCache>
                <c:formatCode>General</c:formatCode>
                <c:ptCount val="1"/>
                <c:pt idx="0">
                  <c:v>4306188.17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68224"/>
        <c:axId val="115581312"/>
      </c:barChart>
      <c:catAx>
        <c:axId val="10246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581312"/>
        <c:crosses val="autoZero"/>
        <c:auto val="1"/>
        <c:lblAlgn val="ctr"/>
        <c:lblOffset val="100"/>
        <c:noMultiLvlLbl val="0"/>
      </c:catAx>
      <c:valAx>
        <c:axId val="11558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46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885300400567225"/>
          <c:y val="1.7697714825857233E-2"/>
          <c:w val="0.38587640480743468"/>
          <c:h val="0.84633918880808112"/>
        </c:manualLayout>
      </c:layout>
      <c:overlay val="0"/>
    </c:legend>
    <c:plotVisOnly val="1"/>
    <c:dispBlanksAs val="gap"/>
    <c:showDLblsOverMax val="0"/>
  </c:chart>
  <c:spPr>
    <a:gradFill>
      <a:gsLst>
        <a:gs pos="4000">
          <a:srgbClr val="9EB8E5"/>
        </a:gs>
        <a:gs pos="0">
          <a:schemeClr val="accent1">
            <a:tint val="66000"/>
            <a:satMod val="160000"/>
          </a:schemeClr>
        </a:gs>
        <a:gs pos="0">
          <a:schemeClr val="accent1">
            <a:tint val="44500"/>
            <a:satMod val="160000"/>
          </a:schemeClr>
        </a:gs>
        <a:gs pos="58000">
          <a:schemeClr val="accent1">
            <a:tint val="23500"/>
            <a:satMod val="160000"/>
            <a:alpha val="50000"/>
          </a:schemeClr>
        </a:gs>
      </a:gsLst>
      <a:lin ang="5400000" scaled="0"/>
    </a:gradFill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20929442894451"/>
          <c:y val="9.877932185938651E-2"/>
          <c:w val="0.74625106860844359"/>
          <c:h val="0.59641148634056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Importo a bando</c:v>
                </c:pt>
              </c:strCache>
            </c:strRef>
          </c:tx>
          <c:invertIfNegative val="0"/>
          <c:cat>
            <c:strRef>
              <c:f>Foglio1!$A$2:$A$7</c:f>
              <c:strCache>
                <c:ptCount val="6"/>
                <c:pt idx="0">
                  <c:v>Tipo Intervento 6.4.2</c:v>
                </c:pt>
                <c:pt idx="1">
                  <c:v>Tipo Intervento 7.5.1</c:v>
                </c:pt>
                <c:pt idx="2">
                  <c:v>Tipo Intervento 7.6.1</c:v>
                </c:pt>
                <c:pt idx="3">
                  <c:v>Tipo Intervento 4.2.1</c:v>
                </c:pt>
                <c:pt idx="4">
                  <c:v>Tipo Intervento 16.1.1</c:v>
                </c:pt>
                <c:pt idx="5">
                  <c:v>Tipo Intervento 1.2.1</c:v>
                </c:pt>
              </c:strCache>
            </c:strRef>
          </c:cat>
          <c:val>
            <c:numRef>
              <c:f>Foglio1!$B$2:$B$7</c:f>
              <c:numCache>
                <c:formatCode>#,##0.00</c:formatCode>
                <c:ptCount val="6"/>
                <c:pt idx="0">
                  <c:v>1200000</c:v>
                </c:pt>
                <c:pt idx="1">
                  <c:v>2308585.13</c:v>
                </c:pt>
                <c:pt idx="2">
                  <c:v>1080148.7</c:v>
                </c:pt>
                <c:pt idx="3" formatCode="#,##0">
                  <c:v>320000</c:v>
                </c:pt>
                <c:pt idx="4">
                  <c:v>100000</c:v>
                </c:pt>
                <c:pt idx="5">
                  <c:v>165000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Contributo richiesto</c:v>
                </c:pt>
              </c:strCache>
            </c:strRef>
          </c:tx>
          <c:invertIfNegative val="0"/>
          <c:cat>
            <c:strRef>
              <c:f>Foglio1!$A$2:$A$7</c:f>
              <c:strCache>
                <c:ptCount val="6"/>
                <c:pt idx="0">
                  <c:v>Tipo Intervento 6.4.2</c:v>
                </c:pt>
                <c:pt idx="1">
                  <c:v>Tipo Intervento 7.5.1</c:v>
                </c:pt>
                <c:pt idx="2">
                  <c:v>Tipo Intervento 7.6.1</c:v>
                </c:pt>
                <c:pt idx="3">
                  <c:v>Tipo Intervento 4.2.1</c:v>
                </c:pt>
                <c:pt idx="4">
                  <c:v>Tipo Intervento 16.1.1</c:v>
                </c:pt>
                <c:pt idx="5">
                  <c:v>Tipo Intervento 1.2.1</c:v>
                </c:pt>
              </c:strCache>
            </c:strRef>
          </c:cat>
          <c:val>
            <c:numRef>
              <c:f>Foglio1!$C$2:$C$7</c:f>
              <c:numCache>
                <c:formatCode>#,##0.00</c:formatCode>
                <c:ptCount val="6"/>
                <c:pt idx="0">
                  <c:v>2077564.82</c:v>
                </c:pt>
                <c:pt idx="1">
                  <c:v>2550543.75</c:v>
                </c:pt>
                <c:pt idx="2">
                  <c:v>3512206.86</c:v>
                </c:pt>
                <c:pt idx="3">
                  <c:v>182894.97</c:v>
                </c:pt>
                <c:pt idx="4">
                  <c:v>169853.68</c:v>
                </c:pt>
                <c:pt idx="5">
                  <c:v>92888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Contributo ammesso</c:v>
                </c:pt>
              </c:strCache>
            </c:strRef>
          </c:tx>
          <c:invertIfNegative val="0"/>
          <c:cat>
            <c:strRef>
              <c:f>Foglio1!$A$2:$A$7</c:f>
              <c:strCache>
                <c:ptCount val="6"/>
                <c:pt idx="0">
                  <c:v>Tipo Intervento 6.4.2</c:v>
                </c:pt>
                <c:pt idx="1">
                  <c:v>Tipo Intervento 7.5.1</c:v>
                </c:pt>
                <c:pt idx="2">
                  <c:v>Tipo Intervento 7.6.1</c:v>
                </c:pt>
                <c:pt idx="3">
                  <c:v>Tipo Intervento 4.2.1</c:v>
                </c:pt>
                <c:pt idx="4">
                  <c:v>Tipo Intervento 16.1.1</c:v>
                </c:pt>
                <c:pt idx="5">
                  <c:v>Tipo Intervento 1.2.1</c:v>
                </c:pt>
              </c:strCache>
            </c:strRef>
          </c:cat>
          <c:val>
            <c:numRef>
              <c:f>Foglio1!$D$2:$D$7</c:f>
              <c:numCache>
                <c:formatCode>General</c:formatCode>
                <c:ptCount val="6"/>
                <c:pt idx="0">
                  <c:v>1052700.54</c:v>
                </c:pt>
                <c:pt idx="1">
                  <c:v>1843013.71</c:v>
                </c:pt>
                <c:pt idx="2">
                  <c:v>1094126.24</c:v>
                </c:pt>
                <c:pt idx="3">
                  <c:v>89106</c:v>
                </c:pt>
                <c:pt idx="4">
                  <c:v>134353.68</c:v>
                </c:pt>
                <c:pt idx="5">
                  <c:v>92888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183488"/>
        <c:axId val="125260160"/>
      </c:barChart>
      <c:catAx>
        <c:axId val="125183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5260160"/>
        <c:crosses val="autoZero"/>
        <c:auto val="1"/>
        <c:lblAlgn val="ctr"/>
        <c:lblOffset val="100"/>
        <c:noMultiLvlLbl val="0"/>
      </c:catAx>
      <c:valAx>
        <c:axId val="1252601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25183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1569330064004365E-2"/>
          <c:y val="0.82967285403630109"/>
          <c:w val="0.89078456592981581"/>
          <c:h val="0.1703271640284558"/>
        </c:manualLayout>
      </c:layout>
      <c:overlay val="0"/>
    </c:legend>
    <c:plotVisOnly val="1"/>
    <c:dispBlanksAs val="gap"/>
    <c:showDLblsOverMax val="0"/>
  </c:chart>
  <c:spPr>
    <a:gradFill>
      <a:gsLst>
        <a:gs pos="4000">
          <a:srgbClr val="9EB8E5"/>
        </a:gs>
        <a:gs pos="0">
          <a:schemeClr val="accent1">
            <a:tint val="66000"/>
            <a:satMod val="160000"/>
          </a:schemeClr>
        </a:gs>
        <a:gs pos="0">
          <a:schemeClr val="accent1">
            <a:tint val="44500"/>
            <a:satMod val="160000"/>
          </a:schemeClr>
        </a:gs>
        <a:gs pos="39000">
          <a:schemeClr val="accent1">
            <a:tint val="23500"/>
            <a:satMod val="160000"/>
            <a:alpha val="50000"/>
          </a:schemeClr>
        </a:gs>
      </a:gsLst>
      <a:lin ang="5400000" scaled="0"/>
    </a:gradFill>
  </c:spPr>
  <c:txPr>
    <a:bodyPr/>
    <a:lstStyle/>
    <a:p>
      <a:pPr>
        <a:defRPr sz="1600" baseline="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82346405954894"/>
          <c:y val="3.4375000000000003E-2"/>
          <c:w val="0.57144949429487257"/>
          <c:h val="0.840932332677165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Domande presentate</c:v>
                </c:pt>
                <c:pt idx="1">
                  <c:v>Domande finanziate</c:v>
                </c:pt>
                <c:pt idx="2">
                  <c:v>Domande non finanziate</c:v>
                </c:pt>
                <c:pt idx="3">
                  <c:v>Domande non ammissibili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99</c:v>
                </c:pt>
                <c:pt idx="1">
                  <c:v>62</c:v>
                </c:pt>
                <c:pt idx="2">
                  <c:v>10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43424"/>
        <c:axId val="117144960"/>
      </c:barChart>
      <c:catAx>
        <c:axId val="117143424"/>
        <c:scaling>
          <c:orientation val="minMax"/>
        </c:scaling>
        <c:delete val="0"/>
        <c:axPos val="l"/>
        <c:majorTickMark val="out"/>
        <c:minorTickMark val="none"/>
        <c:tickLblPos val="nextTo"/>
        <c:crossAx val="117144960"/>
        <c:crosses val="autoZero"/>
        <c:auto val="1"/>
        <c:lblAlgn val="ctr"/>
        <c:lblOffset val="100"/>
        <c:noMultiLvlLbl val="0"/>
      </c:catAx>
      <c:valAx>
        <c:axId val="117144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7143424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4000">
          <a:srgbClr val="9EB8E5"/>
        </a:gs>
        <a:gs pos="0">
          <a:schemeClr val="accent1">
            <a:tint val="66000"/>
            <a:satMod val="160000"/>
          </a:schemeClr>
        </a:gs>
        <a:gs pos="0">
          <a:schemeClr val="accent1">
            <a:tint val="44500"/>
            <a:satMod val="160000"/>
          </a:schemeClr>
        </a:gs>
        <a:gs pos="39000">
          <a:schemeClr val="accent1">
            <a:tint val="23500"/>
            <a:satMod val="160000"/>
            <a:alpha val="50000"/>
          </a:schemeClr>
        </a:gs>
      </a:gsLst>
      <a:lin ang="5400000" scaled="0"/>
    </a:gradFill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47145332761571"/>
          <c:y val="2.8116843700136378E-2"/>
          <c:w val="0.51464284342238187"/>
          <c:h val="0.8770188980612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Foglio1!$A$2:$A$9</c:f>
              <c:strCache>
                <c:ptCount val="8"/>
                <c:pt idx="0">
                  <c:v>Presentate da più territori</c:v>
                </c:pt>
                <c:pt idx="1">
                  <c:v>Unione Montana Marosticense</c:v>
                </c:pt>
                <c:pt idx="2">
                  <c:v>Unione Montana 7 Comuni</c:v>
                </c:pt>
                <c:pt idx="3">
                  <c:v>Unione Montana Pasubio-Alto Vicentino</c:v>
                </c:pt>
                <c:pt idx="4">
                  <c:v>Unione Montana Astico</c:v>
                </c:pt>
                <c:pt idx="5">
                  <c:v>Unione Montana Alto Astico</c:v>
                </c:pt>
                <c:pt idx="6">
                  <c:v>Unione Montana Valbrenta</c:v>
                </c:pt>
                <c:pt idx="7">
                  <c:v>Comunità Montana Agno-Chiampo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12</c:v>
                </c:pt>
                <c:pt idx="1">
                  <c:v>8</c:v>
                </c:pt>
                <c:pt idx="2">
                  <c:v>20</c:v>
                </c:pt>
                <c:pt idx="3">
                  <c:v>3</c:v>
                </c:pt>
                <c:pt idx="4">
                  <c:v>1</c:v>
                </c:pt>
                <c:pt idx="5">
                  <c:v>9</c:v>
                </c:pt>
                <c:pt idx="6">
                  <c:v>2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07424"/>
        <c:axId val="117208960"/>
      </c:barChart>
      <c:catAx>
        <c:axId val="117207424"/>
        <c:scaling>
          <c:orientation val="minMax"/>
        </c:scaling>
        <c:delete val="0"/>
        <c:axPos val="l"/>
        <c:majorTickMark val="out"/>
        <c:minorTickMark val="none"/>
        <c:tickLblPos val="nextTo"/>
        <c:crossAx val="117208960"/>
        <c:crosses val="autoZero"/>
        <c:auto val="1"/>
        <c:lblAlgn val="ctr"/>
        <c:lblOffset val="100"/>
        <c:noMultiLvlLbl val="0"/>
      </c:catAx>
      <c:valAx>
        <c:axId val="117208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7207424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4000">
          <a:srgbClr val="9EB8E5"/>
        </a:gs>
        <a:gs pos="0">
          <a:schemeClr val="accent1">
            <a:tint val="66000"/>
            <a:satMod val="160000"/>
          </a:schemeClr>
        </a:gs>
        <a:gs pos="0">
          <a:schemeClr val="accent1">
            <a:tint val="44500"/>
            <a:satMod val="160000"/>
          </a:schemeClr>
        </a:gs>
        <a:gs pos="39000">
          <a:schemeClr val="accent1">
            <a:tint val="23500"/>
            <a:satMod val="160000"/>
            <a:alpha val="50000"/>
          </a:schemeClr>
        </a:gs>
      </a:gsLst>
      <a:lin ang="5400000" scaled="0"/>
    </a:gradFill>
  </c:spPr>
  <c:txPr>
    <a:bodyPr/>
    <a:lstStyle/>
    <a:p>
      <a:pPr>
        <a:defRPr sz="1650" baseline="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16453026740772"/>
          <c:y val="2.8116843700136378E-2"/>
          <c:w val="0.45499536588026757"/>
          <c:h val="0.8770188980612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Foglio1!$A$2:$A$9</c:f>
              <c:strCache>
                <c:ptCount val="8"/>
                <c:pt idx="0">
                  <c:v>Presentate da più territori</c:v>
                </c:pt>
                <c:pt idx="1">
                  <c:v>Unione Montana Marosticense</c:v>
                </c:pt>
                <c:pt idx="2">
                  <c:v>Unione Montana 7 Comuni</c:v>
                </c:pt>
                <c:pt idx="3">
                  <c:v>Unione Montana Pasubio-Alto Vicentino</c:v>
                </c:pt>
                <c:pt idx="4">
                  <c:v>Unione Montana Astico</c:v>
                </c:pt>
                <c:pt idx="5">
                  <c:v>Unione Montana Alto Astico</c:v>
                </c:pt>
                <c:pt idx="6">
                  <c:v>Unione Montana Valbrenta</c:v>
                </c:pt>
                <c:pt idx="7">
                  <c:v>Comunità Montana Agno-Chiampo</c:v>
                </c:pt>
              </c:strCache>
            </c:strRef>
          </c:cat>
          <c:val>
            <c:numRef>
              <c:f>Foglio1!$B$2:$B$9</c:f>
              <c:numCache>
                <c:formatCode>"€"\ #,##0.00</c:formatCode>
                <c:ptCount val="8"/>
                <c:pt idx="0">
                  <c:v>225242.36</c:v>
                </c:pt>
                <c:pt idx="1">
                  <c:v>850445.19</c:v>
                </c:pt>
                <c:pt idx="2">
                  <c:v>1453963.74</c:v>
                </c:pt>
                <c:pt idx="3">
                  <c:v>420651.79</c:v>
                </c:pt>
                <c:pt idx="4">
                  <c:v>200000</c:v>
                </c:pt>
                <c:pt idx="5">
                  <c:v>423035.93</c:v>
                </c:pt>
                <c:pt idx="6">
                  <c:v>206300.22</c:v>
                </c:pt>
                <c:pt idx="7">
                  <c:v>526548.93999999994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188736"/>
        <c:axId val="125235584"/>
      </c:barChart>
      <c:catAx>
        <c:axId val="125188736"/>
        <c:scaling>
          <c:orientation val="minMax"/>
        </c:scaling>
        <c:delete val="0"/>
        <c:axPos val="l"/>
        <c:majorTickMark val="out"/>
        <c:minorTickMark val="none"/>
        <c:tickLblPos val="nextTo"/>
        <c:crossAx val="125235584"/>
        <c:crosses val="autoZero"/>
        <c:auto val="1"/>
        <c:lblAlgn val="ctr"/>
        <c:lblOffset val="100"/>
        <c:noMultiLvlLbl val="0"/>
      </c:catAx>
      <c:valAx>
        <c:axId val="125235584"/>
        <c:scaling>
          <c:orientation val="minMax"/>
        </c:scaling>
        <c:delete val="0"/>
        <c:axPos val="b"/>
        <c:majorGridlines/>
        <c:numFmt formatCode="&quot;€&quot;\ #,##0.00" sourceLinked="1"/>
        <c:majorTickMark val="out"/>
        <c:minorTickMark val="none"/>
        <c:tickLblPos val="nextTo"/>
        <c:crossAx val="125188736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4000">
          <a:srgbClr val="9EB8E5"/>
        </a:gs>
        <a:gs pos="0">
          <a:schemeClr val="accent1">
            <a:tint val="66000"/>
            <a:satMod val="160000"/>
          </a:schemeClr>
        </a:gs>
        <a:gs pos="0">
          <a:schemeClr val="accent1">
            <a:tint val="44500"/>
            <a:satMod val="160000"/>
          </a:schemeClr>
        </a:gs>
        <a:gs pos="39000">
          <a:schemeClr val="accent1">
            <a:tint val="23500"/>
            <a:satMod val="160000"/>
            <a:alpha val="50000"/>
          </a:schemeClr>
        </a:gs>
      </a:gsLst>
      <a:lin ang="5400000" scaled="0"/>
    </a:gradFill>
  </c:spPr>
  <c:txPr>
    <a:bodyPr/>
    <a:lstStyle/>
    <a:p>
      <a:pPr>
        <a:defRPr sz="1650" baseline="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58462586282683"/>
          <c:y val="2.94758915676036E-2"/>
          <c:w val="0.45837262043347843"/>
          <c:h val="0.710652381907814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Ente pubblico</c:v>
                </c:pt>
              </c:strCache>
            </c:strRef>
          </c:tx>
          <c:invertIfNegative val="0"/>
          <c:cat>
            <c:strRef>
              <c:f>Foglio1!$A$2:$A$9</c:f>
              <c:strCache>
                <c:ptCount val="8"/>
                <c:pt idx="0">
                  <c:v>Presentate da più territori</c:v>
                </c:pt>
                <c:pt idx="1">
                  <c:v>Unione Montana Marosticense</c:v>
                </c:pt>
                <c:pt idx="2">
                  <c:v>Unione Montana 7 Comuni</c:v>
                </c:pt>
                <c:pt idx="3">
                  <c:v>Unione Montana Pasubio-Alto Vicentino</c:v>
                </c:pt>
                <c:pt idx="4">
                  <c:v>Unione Montana Astico</c:v>
                </c:pt>
                <c:pt idx="5">
                  <c:v>Unione Montana Alto Astico</c:v>
                </c:pt>
                <c:pt idx="6">
                  <c:v>Unione Montana Valbrenta</c:v>
                </c:pt>
                <c:pt idx="7">
                  <c:v>Comunità Montana Agno-Chiampo</c:v>
                </c:pt>
              </c:strCache>
            </c:strRef>
          </c:cat>
          <c:val>
            <c:numRef>
              <c:f>Foglio1!$B$2:$B$9</c:f>
              <c:numCache>
                <c:formatCode>"€"\ #,##0.00</c:formatCode>
                <c:ptCount val="8"/>
                <c:pt idx="0">
                  <c:v>197355.68</c:v>
                </c:pt>
                <c:pt idx="1">
                  <c:v>760861.85</c:v>
                </c:pt>
                <c:pt idx="2">
                  <c:v>540010.75</c:v>
                </c:pt>
                <c:pt idx="3">
                  <c:v>420651.79</c:v>
                </c:pt>
                <c:pt idx="4">
                  <c:v>200000</c:v>
                </c:pt>
                <c:pt idx="5">
                  <c:v>367300.22</c:v>
                </c:pt>
                <c:pt idx="6">
                  <c:v>194288.18</c:v>
                </c:pt>
                <c:pt idx="7">
                  <c:v>456026.21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Privati</c:v>
                </c:pt>
              </c:strCache>
            </c:strRef>
          </c:tx>
          <c:invertIfNegative val="0"/>
          <c:cat>
            <c:strRef>
              <c:f>Foglio1!$A$2:$A$9</c:f>
              <c:strCache>
                <c:ptCount val="8"/>
                <c:pt idx="0">
                  <c:v>Presentate da più territori</c:v>
                </c:pt>
                <c:pt idx="1">
                  <c:v>Unione Montana Marosticense</c:v>
                </c:pt>
                <c:pt idx="2">
                  <c:v>Unione Montana 7 Comuni</c:v>
                </c:pt>
                <c:pt idx="3">
                  <c:v>Unione Montana Pasubio-Alto Vicentino</c:v>
                </c:pt>
                <c:pt idx="4">
                  <c:v>Unione Montana Astico</c:v>
                </c:pt>
                <c:pt idx="5">
                  <c:v>Unione Montana Alto Astico</c:v>
                </c:pt>
                <c:pt idx="6">
                  <c:v>Unione Montana Valbrenta</c:v>
                </c:pt>
                <c:pt idx="7">
                  <c:v>Comunità Montana Agno-Chiampo</c:v>
                </c:pt>
              </c:strCache>
            </c:strRef>
          </c:cat>
          <c:val>
            <c:numRef>
              <c:f>Foglio1!$C$2:$C$9</c:f>
              <c:numCache>
                <c:formatCode>"€"\ #,##0.00</c:formatCode>
                <c:ptCount val="8"/>
                <c:pt idx="0">
                  <c:v>27886.68</c:v>
                </c:pt>
                <c:pt idx="1">
                  <c:v>89583.34</c:v>
                </c:pt>
                <c:pt idx="2">
                  <c:v>913952.99</c:v>
                </c:pt>
                <c:pt idx="5">
                  <c:v>55735.44</c:v>
                </c:pt>
                <c:pt idx="6">
                  <c:v>12012.04</c:v>
                </c:pt>
                <c:pt idx="7">
                  <c:v>70522.73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08896"/>
        <c:axId val="5810432"/>
      </c:barChart>
      <c:catAx>
        <c:axId val="5808896"/>
        <c:scaling>
          <c:orientation val="minMax"/>
        </c:scaling>
        <c:delete val="0"/>
        <c:axPos val="l"/>
        <c:majorTickMark val="out"/>
        <c:minorTickMark val="none"/>
        <c:tickLblPos val="nextTo"/>
        <c:crossAx val="5810432"/>
        <c:crosses val="autoZero"/>
        <c:auto val="1"/>
        <c:lblAlgn val="ctr"/>
        <c:lblOffset val="100"/>
        <c:noMultiLvlLbl val="0"/>
      </c:catAx>
      <c:valAx>
        <c:axId val="5810432"/>
        <c:scaling>
          <c:orientation val="minMax"/>
        </c:scaling>
        <c:delete val="0"/>
        <c:axPos val="b"/>
        <c:majorGridlines/>
        <c:numFmt formatCode="&quot;€&quot;\ #,##0.00" sourceLinked="1"/>
        <c:majorTickMark val="out"/>
        <c:minorTickMark val="none"/>
        <c:tickLblPos val="nextTo"/>
        <c:crossAx val="580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516079262452805"/>
          <c:y val="0.85011822898616562"/>
          <c:w val="0.32127012636929175"/>
          <c:h val="0.14612431122910058"/>
        </c:manualLayout>
      </c:layout>
      <c:overlay val="0"/>
    </c:legend>
    <c:plotVisOnly val="1"/>
    <c:dispBlanksAs val="gap"/>
    <c:showDLblsOverMax val="0"/>
  </c:chart>
  <c:spPr>
    <a:gradFill>
      <a:gsLst>
        <a:gs pos="4000">
          <a:srgbClr val="9EB8E5"/>
        </a:gs>
        <a:gs pos="0">
          <a:schemeClr val="accent1">
            <a:tint val="66000"/>
            <a:satMod val="160000"/>
          </a:schemeClr>
        </a:gs>
        <a:gs pos="0">
          <a:schemeClr val="accent1">
            <a:tint val="44500"/>
            <a:satMod val="160000"/>
          </a:schemeClr>
        </a:gs>
        <a:gs pos="39000">
          <a:schemeClr val="accent1">
            <a:tint val="23500"/>
            <a:satMod val="160000"/>
            <a:alpha val="50000"/>
          </a:schemeClr>
        </a:gs>
      </a:gsLst>
      <a:lin ang="5400000" scaled="0"/>
    </a:gradFill>
  </c:spPr>
  <c:txPr>
    <a:bodyPr/>
    <a:lstStyle/>
    <a:p>
      <a:pPr>
        <a:defRPr sz="1700" baseline="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65524376373777E-2"/>
          <c:y val="0.12017578112235892"/>
          <c:w val="0.45676259932958918"/>
          <c:h val="0.82945644928341289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"/>
          <c:dLbls>
            <c:dLbl>
              <c:idx val="0"/>
              <c:layout>
                <c:manualLayout>
                  <c:x val="-0.21978317768613945"/>
                  <c:y val="-0.10788548004470092"/>
                </c:manualLayout>
              </c:layout>
              <c:tx>
                <c:rich>
                  <a:bodyPr/>
                  <a:lstStyle/>
                  <a:p>
                    <a:r>
                      <a:rPr lang="en-US" sz="2200" baseline="0" dirty="0" smtClean="0"/>
                      <a:t> </a:t>
                    </a:r>
                    <a:r>
                      <a:rPr lang="en-US" sz="2200" baseline="0" dirty="0"/>
                      <a:t>61%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411520724276824"/>
                  <c:y val="0.10014839037492566"/>
                </c:manualLayout>
              </c:layout>
              <c:tx>
                <c:rich>
                  <a:bodyPr/>
                  <a:lstStyle/>
                  <a:p>
                    <a:r>
                      <a:rPr lang="en-US" sz="2200" baseline="0" dirty="0" smtClean="0"/>
                      <a:t>39</a:t>
                    </a:r>
                    <a:r>
                      <a:rPr lang="en-US" sz="2200" baseline="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200" baseline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Importo contributo concesso: 4.306.188,17 €</c:v>
                </c:pt>
                <c:pt idx="1">
                  <c:v>Importo restante PSL: 2.747.960,53 €</c:v>
                </c:pt>
              </c:strCache>
            </c:strRef>
          </c:cat>
          <c:val>
            <c:numRef>
              <c:f>Foglio1!$B$2:$B$3</c:f>
              <c:numCache>
                <c:formatCode>"€"\ #,##0.00</c:formatCode>
                <c:ptCount val="2"/>
                <c:pt idx="0">
                  <c:v>4306188.17</c:v>
                </c:pt>
                <c:pt idx="1">
                  <c:v>2747960.53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368827811317813"/>
          <c:y val="0.36639923995373064"/>
          <c:w val="0.4113362308141984"/>
          <c:h val="0.37872916081219732"/>
        </c:manualLayout>
      </c:layout>
      <c:overlay val="0"/>
      <c:txPr>
        <a:bodyPr/>
        <a:lstStyle/>
        <a:p>
          <a:pPr>
            <a:defRPr sz="1900" baseline="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6835-B46D-40B5-8334-BB6FED7222C9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7C68-3132-4F52-8EDB-58F69DA3F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38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6835-B46D-40B5-8334-BB6FED7222C9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7C68-3132-4F52-8EDB-58F69DA3F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71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6835-B46D-40B5-8334-BB6FED7222C9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7C68-3132-4F52-8EDB-58F69DA3F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31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6835-B46D-40B5-8334-BB6FED7222C9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7C68-3132-4F52-8EDB-58F69DA3F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2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6835-B46D-40B5-8334-BB6FED7222C9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7C68-3132-4F52-8EDB-58F69DA3F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61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6835-B46D-40B5-8334-BB6FED7222C9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7C68-3132-4F52-8EDB-58F69DA3F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12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6835-B46D-40B5-8334-BB6FED7222C9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7C68-3132-4F52-8EDB-58F69DA3F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45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6835-B46D-40B5-8334-BB6FED7222C9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7C68-3132-4F52-8EDB-58F69DA3F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14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6835-B46D-40B5-8334-BB6FED7222C9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7C68-3132-4F52-8EDB-58F69DA3F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01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6835-B46D-40B5-8334-BB6FED7222C9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7C68-3132-4F52-8EDB-58F69DA3F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62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6835-B46D-40B5-8334-BB6FED7222C9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7C68-3132-4F52-8EDB-58F69DA3F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70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06835-B46D-40B5-8334-BB6FED7222C9}" type="datetimeFigureOut">
              <a:rPr lang="it-IT" smtClean="0"/>
              <a:t>09/05/2018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17C68-3132-4F52-8EDB-58F69DA3F6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69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6927"/>
            <a:ext cx="2088232" cy="83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34" y="520336"/>
            <a:ext cx="5089230" cy="83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733159" y="1988840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STATO DI ATTUAZIONE DEL PSL F.A.R.E. MONTAGNA</a:t>
            </a:r>
            <a:endParaRPr lang="it-IT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\\DCSERVER3\DocGAL\GAL MONTAGNA VICENTINA\ATTIVITA DI COMUNICAZIONE_ANIMAZIONE\ANIMAZIONE\MATERIALE PROMOZIONALE\Barra inferiore carta intesta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" y="4610429"/>
            <a:ext cx="9006793" cy="222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115616" y="3519777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u="sng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1° RELAZIONE TRIMESTRALE DEL 2018</a:t>
            </a:r>
            <a:endParaRPr lang="it-IT" sz="2400" b="1" u="sng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680763" y="3971054"/>
            <a:ext cx="192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Asiago 01.04.2018</a:t>
            </a:r>
            <a:endParaRPr lang="it-IT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333372789"/>
              </p:ext>
            </p:extLst>
          </p:nvPr>
        </p:nvGraphicFramePr>
        <p:xfrm>
          <a:off x="-18176" y="1194430"/>
          <a:ext cx="889186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30414" y="3326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Stato di attuazione del PSL</a:t>
            </a:r>
          </a:p>
          <a:p>
            <a:pPr algn="ctr"/>
            <a:r>
              <a:rPr lang="it-IT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11.05.2018</a:t>
            </a:r>
            <a:endParaRPr lang="it-IT" sz="22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51720" y="6347882"/>
            <a:ext cx="470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Gal Montagna Vicentina – Relazione 1° Trimestre 2018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0414" y="4766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Monitoraggio al 11.05.2018 in sintesi</a:t>
            </a:r>
            <a:endParaRPr lang="it-IT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93557" y="1340768"/>
            <a:ext cx="7488543" cy="4278094"/>
          </a:xfrm>
          <a:prstGeom prst="rect">
            <a:avLst/>
          </a:prstGeom>
          <a:gradFill>
            <a:gsLst>
              <a:gs pos="4000">
                <a:srgbClr val="9EB8E5"/>
              </a:gs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39000">
                <a:schemeClr val="accent1">
                  <a:tint val="23500"/>
                  <a:satMod val="160000"/>
                  <a:alpha val="5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it-IT" sz="2100" b="1" u="sng" dirty="0" smtClean="0"/>
          </a:p>
          <a:p>
            <a:r>
              <a:rPr lang="it-IT" sz="2100" b="1" u="sng" dirty="0" smtClean="0"/>
              <a:t>Totale PSL F.A.R.E. MONTAGNA </a:t>
            </a:r>
            <a:r>
              <a:rPr lang="it-IT" sz="2100" b="1" u="sng" dirty="0" smtClean="0">
                <a:solidFill>
                  <a:schemeClr val="accent1">
                    <a:lumMod val="50000"/>
                  </a:schemeClr>
                </a:solidFill>
              </a:rPr>
              <a:t>7.054.148,70 €</a:t>
            </a:r>
          </a:p>
          <a:p>
            <a:endParaRPr lang="it-IT" sz="2100" b="1" u="sng" dirty="0" smtClean="0"/>
          </a:p>
          <a:p>
            <a:r>
              <a:rPr lang="it-IT" sz="2100" b="1" u="sng" dirty="0"/>
              <a:t>N° domande di aiuto arrivate: </a:t>
            </a:r>
            <a:r>
              <a:rPr lang="it-IT" sz="2100" b="1" u="sng" dirty="0">
                <a:solidFill>
                  <a:schemeClr val="accent1">
                    <a:lumMod val="50000"/>
                  </a:schemeClr>
                </a:solidFill>
              </a:rPr>
              <a:t>99 (alcune in forma associata</a:t>
            </a:r>
            <a:r>
              <a:rPr lang="it-IT" sz="2100" b="1" u="sng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it-IT" sz="2100" b="1" u="sng" dirty="0" smtClean="0"/>
          </a:p>
          <a:p>
            <a:r>
              <a:rPr lang="it-IT" sz="2100" b="1" u="sng" dirty="0" smtClean="0"/>
              <a:t>Importo richiesto: </a:t>
            </a:r>
            <a:r>
              <a:rPr lang="it-IT" sz="2100" b="1" u="sng" dirty="0" smtClean="0">
                <a:solidFill>
                  <a:schemeClr val="accent1">
                    <a:lumMod val="50000"/>
                  </a:schemeClr>
                </a:solidFill>
              </a:rPr>
              <a:t>8.910.952,08 €</a:t>
            </a:r>
          </a:p>
          <a:p>
            <a:endParaRPr lang="it-IT" sz="2100" b="1" u="sng" dirty="0"/>
          </a:p>
          <a:p>
            <a:r>
              <a:rPr lang="it-IT" sz="2100" b="1" u="sng" dirty="0"/>
              <a:t>N° domande finanziate: </a:t>
            </a:r>
            <a:r>
              <a:rPr lang="it-IT" sz="2100" b="1" u="sng" dirty="0" smtClean="0">
                <a:solidFill>
                  <a:schemeClr val="accent1">
                    <a:lumMod val="50000"/>
                  </a:schemeClr>
                </a:solidFill>
              </a:rPr>
              <a:t>62</a:t>
            </a:r>
          </a:p>
          <a:p>
            <a:endParaRPr lang="it-IT" sz="2100" b="1" u="sng" dirty="0" smtClean="0"/>
          </a:p>
          <a:p>
            <a:r>
              <a:rPr lang="it-IT" sz="2100" b="1" u="sng" dirty="0" smtClean="0"/>
              <a:t>Importo contributo concesso: </a:t>
            </a:r>
            <a:r>
              <a:rPr lang="it-IT" sz="2100" b="1" u="sng" dirty="0" smtClean="0">
                <a:solidFill>
                  <a:schemeClr val="accent1">
                    <a:lumMod val="50000"/>
                  </a:schemeClr>
                </a:solidFill>
              </a:rPr>
              <a:t>4.306.188,17 €</a:t>
            </a:r>
          </a:p>
          <a:p>
            <a:endParaRPr lang="it-IT" sz="2100" b="1" u="sng" dirty="0" smtClean="0"/>
          </a:p>
          <a:p>
            <a:r>
              <a:rPr lang="it-IT" sz="2100" b="1" u="sng" dirty="0" smtClean="0"/>
              <a:t>Importo PSL restante: </a:t>
            </a:r>
            <a:r>
              <a:rPr lang="it-IT" sz="2100" b="1" u="sng" dirty="0" smtClean="0">
                <a:solidFill>
                  <a:schemeClr val="accent1">
                    <a:lumMod val="50000"/>
                  </a:schemeClr>
                </a:solidFill>
              </a:rPr>
              <a:t>2.747.960,53 €</a:t>
            </a:r>
          </a:p>
          <a:p>
            <a:endParaRPr lang="it-IT" sz="20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2051720" y="6347882"/>
            <a:ext cx="470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Gal Montagna Vicentina – Relazione 1° Trimestre 2018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1" y="4581128"/>
            <a:ext cx="8715403" cy="215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477431" y="3356992"/>
            <a:ext cx="623278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it-IT" sz="4000" b="1" u="sng" dirty="0" smtClean="0">
                <a:solidFill>
                  <a:schemeClr val="tx2"/>
                </a:solidFill>
              </a:rPr>
              <a:t>GRAZIE PER L’ATTENZIONE!</a:t>
            </a:r>
            <a:endParaRPr lang="it-IT" sz="4000" u="sng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41" y="1556792"/>
            <a:ext cx="2542527" cy="101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400441"/>
            <a:ext cx="4274660" cy="7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0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87624" y="26064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Gli interventi attivati dal Gal Montagna Vicentina</a:t>
            </a:r>
            <a:endParaRPr lang="it-IT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Grafico 6" title="Gli interventi attivati dal Gal Montagna Vicentin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080018"/>
              </p:ext>
            </p:extLst>
          </p:nvPr>
        </p:nvGraphicFramePr>
        <p:xfrm>
          <a:off x="251520" y="796568"/>
          <a:ext cx="8665411" cy="556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051720" y="6347882"/>
            <a:ext cx="470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Gal Montagna Vicentina – Relazione 1° Trimestre 2018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49885" y="551723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Tot. 6.348.733,83</a:t>
            </a:r>
          </a:p>
          <a:p>
            <a:pPr algn="ctr"/>
            <a:r>
              <a:rPr lang="it-IT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Riserva di efficacia: 705.414,87 </a:t>
            </a:r>
            <a:endParaRPr lang="it-IT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1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55576" y="384263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25 bandi pubblicati dal GAL Montagna Vicentina</a:t>
            </a:r>
            <a:endParaRPr lang="it-IT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3360229923"/>
              </p:ext>
            </p:extLst>
          </p:nvPr>
        </p:nvGraphicFramePr>
        <p:xfrm>
          <a:off x="467544" y="908720"/>
          <a:ext cx="82089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051720" y="6347882"/>
            <a:ext cx="470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Gal Montagna Vicentina – Relazione 1° Trimestre 2018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355829207"/>
              </p:ext>
            </p:extLst>
          </p:nvPr>
        </p:nvGraphicFramePr>
        <p:xfrm>
          <a:off x="679616" y="1196752"/>
          <a:ext cx="77847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43608" y="40003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Monitoraggio economico-finanziario al 11.05.2018</a:t>
            </a:r>
            <a:endParaRPr lang="it-IT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51720" y="6342118"/>
            <a:ext cx="470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Gal Montagna Vicentina – Relazione 1° Trimestre 2018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170042258"/>
              </p:ext>
            </p:extLst>
          </p:nvPr>
        </p:nvGraphicFramePr>
        <p:xfrm>
          <a:off x="611560" y="908720"/>
          <a:ext cx="8280920" cy="560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1043608" y="260646"/>
            <a:ext cx="7154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Monitoraggio economico </a:t>
            </a:r>
            <a:r>
              <a:rPr lang="it-IT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secondo il Tipo Intervento</a:t>
            </a:r>
            <a:endParaRPr lang="it-IT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51720" y="6347882"/>
            <a:ext cx="470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Gal Montagna Vicentina – Relazione 1° Trimestre 2018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676145981"/>
              </p:ext>
            </p:extLst>
          </p:nvPr>
        </p:nvGraphicFramePr>
        <p:xfrm>
          <a:off x="443151" y="1268760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48867" y="40466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Monitoraggio domande di aiuto</a:t>
            </a:r>
            <a:endParaRPr lang="it-IT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51720" y="6347882"/>
            <a:ext cx="470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Gal Montagna Vicentina – Relazione 1° Trimestre 2018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3721105343"/>
              </p:ext>
            </p:extLst>
          </p:nvPr>
        </p:nvGraphicFramePr>
        <p:xfrm>
          <a:off x="852341" y="1120782"/>
          <a:ext cx="7408984" cy="519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16373" y="322129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N° domande finanziate per area</a:t>
            </a:r>
            <a:endParaRPr lang="it-IT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51720" y="6347882"/>
            <a:ext cx="470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Gal Montagna Vicentina – Relazione 1° Trimestre 2018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592823380"/>
              </p:ext>
            </p:extLst>
          </p:nvPr>
        </p:nvGraphicFramePr>
        <p:xfrm>
          <a:off x="560389" y="1124744"/>
          <a:ext cx="7992888" cy="5188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11693" y="358951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Contributi per area</a:t>
            </a:r>
            <a:endParaRPr lang="it-IT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51720" y="6347882"/>
            <a:ext cx="470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Gal Montagna Vicentina – Relazione 1° Trimestre 2018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196366368"/>
              </p:ext>
            </p:extLst>
          </p:nvPr>
        </p:nvGraphicFramePr>
        <p:xfrm>
          <a:off x="416373" y="1194013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16373" y="40466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Contributi per tipologia beneficiario e area</a:t>
            </a:r>
            <a:endParaRPr lang="it-IT" sz="2400" b="1" dirty="0">
              <a:solidFill>
                <a:schemeClr val="tx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51720" y="6347882"/>
            <a:ext cx="470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</a:rPr>
              <a:t>Gal Montagna Vicentina – Relazione 1° Trimestre 2018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233</Words>
  <Application>Microsoft Office PowerPoint</Application>
  <PresentationFormat>Presentazione su schermo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David.Sterchele</dc:creator>
  <cp:lastModifiedBy>David.Sterchele</cp:lastModifiedBy>
  <cp:revision>119</cp:revision>
  <cp:lastPrinted>2018-05-08T13:59:13Z</cp:lastPrinted>
  <dcterms:created xsi:type="dcterms:W3CDTF">2017-12-15T07:53:38Z</dcterms:created>
  <dcterms:modified xsi:type="dcterms:W3CDTF">2018-05-09T08:11:42Z</dcterms:modified>
</cp:coreProperties>
</file>