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58" r:id="rId4"/>
    <p:sldId id="287" r:id="rId5"/>
    <p:sldId id="259" r:id="rId6"/>
    <p:sldId id="260" r:id="rId7"/>
    <p:sldId id="261" r:id="rId8"/>
    <p:sldId id="262" r:id="rId9"/>
    <p:sldId id="263" r:id="rId10"/>
    <p:sldId id="264" r:id="rId11"/>
    <p:sldId id="289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8" r:id="rId23"/>
    <p:sldId id="275" r:id="rId24"/>
    <p:sldId id="276" r:id="rId25"/>
    <p:sldId id="277" r:id="rId26"/>
    <p:sldId id="278" r:id="rId27"/>
    <p:sldId id="282" r:id="rId28"/>
    <p:sldId id="285" r:id="rId29"/>
    <p:sldId id="286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Roboto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3118">
          <p15:clr>
            <a:srgbClr val="9AA0A6"/>
          </p15:clr>
        </p15:guide>
        <p15:guide id="4" orient="horz" pos="2369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DE027-258F-4FB7-97DD-196A9441F499}">
  <a:tblStyle styleId="{5C2DE027-258F-4FB7-97DD-196A9441F4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26" y="516"/>
      </p:cViewPr>
      <p:guideLst>
        <p:guide orient="horz" pos="1620"/>
        <p:guide pos="2880"/>
        <p:guide pos="3118"/>
        <p:guide orient="horz" pos="23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e9090756a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e9090756a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19434d9be_1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19434d9be_1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19434d9be_1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19434d9be_1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32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419434d9be_1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419434d9be_1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19434d9be_1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419434d9be_1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19434d9be_1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19434d9be_1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19434d9be_1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419434d9be_1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419434d9be_1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419434d9be_1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19434d9be_1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419434d9be_1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19434d9be_1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19434d9be_1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419434d9be_1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419434d9be_1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e9090756a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e9090756a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19434d9be_1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19434d9be_1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19434d9be_1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19434d9be_1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19434d9be_1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19434d9be_1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65799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19434d9be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19434d9be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1ac6dcdc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1ac6dcdc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19434d9be_1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419434d9be_1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19434d9be_1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19434d9be_1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419434d9be_1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419434d9be_1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e9090756a_1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e9090756a_1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e9090756a_1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e9090756a_1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419434d9be_1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419434d9be_1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19434d9be_1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19434d9be_1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2040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19434d9be_1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19434d9be_1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19434d9be_1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19434d9be_1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419434d9be_1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419434d9be_1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19434d9be_1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19434d9be_1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19434d9be_1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19434d9be_1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vegal.net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37000"/>
          </a:blip>
          <a:srcRect t="15618"/>
          <a:stretch/>
        </p:blipFill>
        <p:spPr>
          <a:xfrm>
            <a:off x="-13700" y="0"/>
            <a:ext cx="9333576" cy="524625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19075" y="-7050"/>
            <a:ext cx="5851200" cy="30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rgbClr val="FFFFFF"/>
                </a:solidFill>
                <a:highlight>
                  <a:srgbClr val="6AA84F"/>
                </a:highlight>
                <a:latin typeface="Roboto" panose="020B0604020202020204" charset="0"/>
                <a:ea typeface="Roboto" panose="020B0604020202020204" charset="0"/>
              </a:rPr>
              <a:t>Veneto Rurale</a:t>
            </a:r>
            <a:endParaRPr b="1" dirty="0">
              <a:solidFill>
                <a:srgbClr val="FFFFFF"/>
              </a:solidFill>
              <a:highlight>
                <a:srgbClr val="6AA84F"/>
              </a:highlight>
              <a:latin typeface="Roboto" panose="020B0604020202020204" charset="0"/>
              <a:ea typeface="Roboto" panose="020B0604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it" sz="4800" b="1" dirty="0">
                <a:solidFill>
                  <a:schemeClr val="dk2"/>
                </a:solidFill>
              </a:rPr>
            </a:br>
            <a:r>
              <a:rPr lang="it" sz="2400" dirty="0">
                <a:solidFill>
                  <a:schemeClr val="dk2"/>
                </a:solidFill>
              </a:rPr>
              <a:t>Progetto di promozione territoriale </a:t>
            </a:r>
            <a:endParaRPr sz="24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chemeClr val="dk2"/>
                </a:solidFill>
              </a:rPr>
              <a:t>per lo sviluppo di un film documentario</a:t>
            </a:r>
            <a:endParaRPr sz="2400" dirty="0">
              <a:solidFill>
                <a:schemeClr val="dk2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667" y="3546598"/>
            <a:ext cx="6918550" cy="13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/>
        </p:nvSpPr>
        <p:spPr>
          <a:xfrm>
            <a:off x="311700" y="1500650"/>
            <a:ext cx="8345400" cy="30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Elementi identitari del paesaggio</a:t>
            </a:r>
            <a:endParaRPr sz="1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Sistema di strutture silvo-pastorali più grande d’Europa: 248 malghe presenti nel territorio (142 pubbliche)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"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Vigneti, 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errazzamenti, 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ontagne dolci e ampie distese 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 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Alta Montagna (Piccole Dolomiti)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"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Mulini, segherie, magli, 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centrali e centraline idroelettriche storiche. 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" name="Google Shape;130;p21"/>
          <p:cNvSpPr/>
          <p:nvPr/>
        </p:nvSpPr>
        <p:spPr>
          <a:xfrm>
            <a:off x="-8550" y="0"/>
            <a:ext cx="9161100" cy="12075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4;p20">
            <a:extLst>
              <a:ext uri="{FF2B5EF4-FFF2-40B4-BE49-F238E27FC236}">
                <a16:creationId xmlns:a16="http://schemas.microsoft.com/office/drawing/2014/main" id="{1971AE2B-8C8B-434A-879F-C844BF591003}"/>
              </a:ext>
            </a:extLst>
          </p:cNvPr>
          <p:cNvSpPr txBox="1">
            <a:spLocks/>
          </p:cNvSpPr>
          <p:nvPr/>
        </p:nvSpPr>
        <p:spPr>
          <a:xfrm>
            <a:off x="311699" y="119650"/>
            <a:ext cx="7668519" cy="73009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600" b="1" dirty="0">
                <a:solidFill>
                  <a:srgbClr val="FFFFFF"/>
                </a:solidFill>
                <a:latin typeface="Roboto"/>
                <a:ea typeface="Roboto"/>
                <a:sym typeface="Roboto"/>
              </a:rPr>
              <a:t>Montagna e Pedemontana Vicentina</a:t>
            </a:r>
            <a:endParaRPr lang="it-IT" sz="3600" b="1" dirty="0">
              <a:solidFill>
                <a:srgbClr val="FFFFFF"/>
              </a:solidFill>
              <a:latin typeface="Roboto"/>
              <a:ea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/>
        </p:nvSpPr>
        <p:spPr>
          <a:xfrm>
            <a:off x="311700" y="1426762"/>
            <a:ext cx="8345400" cy="3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Elementi identitari del paesaggio</a:t>
            </a:r>
            <a:endParaRPr sz="1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Sistema di strutture silvo-pastorali più grande d’Europa: 248 malghe presenti nel territorio (142 pubbliche)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"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Vigneti, 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errazzamenti, 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ontagne dolci e ampie distese 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 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Alta Montagna</a:t>
            </a:r>
          </a:p>
          <a:p>
            <a:endParaRPr lang="it" sz="1800" dirty="0">
              <a:solidFill>
                <a:schemeClr val="dk1"/>
              </a:solidFill>
              <a:latin typeface="Roboto"/>
              <a:ea typeface="Roboto"/>
              <a:sym typeface="Roboto"/>
            </a:endParaRPr>
          </a:p>
          <a:p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</a:rPr>
              <a:t>Ville Venete (A. Palladio – UNESCO Patrimonio Mondiale dell'Umanità)</a:t>
            </a:r>
          </a:p>
          <a:p>
            <a:endParaRPr lang="it-IT" sz="1800" dirty="0">
              <a:solidFill>
                <a:schemeClr val="dk1"/>
              </a:solidFill>
              <a:latin typeface="Roboto"/>
              <a:ea typeface="Roboto"/>
            </a:endParaRPr>
          </a:p>
          <a:p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</a:rPr>
              <a:t>Castelli, Oratori e chiesette antiche, Borghi storici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"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Mulini, segherie, magli, 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centrali e centraline idroelettriche storiche. </a:t>
            </a:r>
          </a:p>
          <a:p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" name="Google Shape;130;p21"/>
          <p:cNvSpPr/>
          <p:nvPr/>
        </p:nvSpPr>
        <p:spPr>
          <a:xfrm>
            <a:off x="-8550" y="0"/>
            <a:ext cx="9161100" cy="12075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4;p20">
            <a:extLst>
              <a:ext uri="{FF2B5EF4-FFF2-40B4-BE49-F238E27FC236}">
                <a16:creationId xmlns:a16="http://schemas.microsoft.com/office/drawing/2014/main" id="{1971AE2B-8C8B-434A-879F-C844BF591003}"/>
              </a:ext>
            </a:extLst>
          </p:cNvPr>
          <p:cNvSpPr txBox="1">
            <a:spLocks/>
          </p:cNvSpPr>
          <p:nvPr/>
        </p:nvSpPr>
        <p:spPr>
          <a:xfrm>
            <a:off x="311699" y="119650"/>
            <a:ext cx="7668519" cy="73009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600" b="1" dirty="0">
                <a:solidFill>
                  <a:srgbClr val="FFFFFF"/>
                </a:solidFill>
                <a:latin typeface="Roboto"/>
                <a:ea typeface="Roboto"/>
                <a:sym typeface="Roboto"/>
              </a:rPr>
              <a:t>Montagna e Pedemontana Vicentina</a:t>
            </a:r>
            <a:endParaRPr lang="it-IT" sz="3600" b="1" dirty="0">
              <a:solidFill>
                <a:srgbClr val="FFFFFF"/>
              </a:solidFill>
              <a:latin typeface="Roboto"/>
              <a:ea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343869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/>
          <p:nvPr/>
        </p:nvSpPr>
        <p:spPr>
          <a:xfrm>
            <a:off x="0" y="0"/>
            <a:ext cx="4672200" cy="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22"/>
          <p:cNvSpPr txBox="1"/>
          <p:nvPr/>
        </p:nvSpPr>
        <p:spPr>
          <a:xfrm>
            <a:off x="193964" y="1382995"/>
            <a:ext cx="3602181" cy="3161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Turismo </a:t>
            </a:r>
            <a:endParaRPr sz="1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Soft (nordic walking, trekking, cicloturismo)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sportivo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storico-culturale (Grande Guerra, ville venete, borghi...)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enogastronomico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22"/>
          <p:cNvSpPr txBox="1"/>
          <p:nvPr/>
        </p:nvSpPr>
        <p:spPr>
          <a:xfrm>
            <a:off x="3620655" y="1382995"/>
            <a:ext cx="5421745" cy="2976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Cicloturismo</a:t>
            </a:r>
            <a:endParaRPr sz="1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42900">
              <a:lnSpc>
                <a:spcPct val="115000"/>
              </a:lnSpc>
              <a:buClr>
                <a:schemeClr val="dk1"/>
              </a:buClr>
              <a:buSzPts val="1800"/>
              <a:buFont typeface="Roboto"/>
              <a:buChar char="●"/>
            </a:pP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Ciclabile Valsugana </a:t>
            </a:r>
          </a:p>
          <a:p>
            <a:pPr marL="457200" indent="-342900">
              <a:lnSpc>
                <a:spcPct val="115000"/>
              </a:lnSpc>
              <a:buClr>
                <a:schemeClr val="dk1"/>
              </a:buClr>
              <a:buSzPts val="1800"/>
              <a:buFont typeface="Roboto"/>
              <a:buChar char="●"/>
            </a:pP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Alta via del Tabacco (strada del Torcolato e dei vini di Breganze)</a:t>
            </a:r>
          </a:p>
          <a:p>
            <a:pPr marL="457200" indent="-342900">
              <a:lnSpc>
                <a:spcPct val="115000"/>
              </a:lnSpc>
              <a:buClr>
                <a:schemeClr val="dk1"/>
              </a:buClr>
              <a:buSzPts val="1800"/>
              <a:buFont typeface="Roboto"/>
              <a:buChar char="●"/>
            </a:pP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Via delle malghe (ciclabile </a:t>
            </a:r>
            <a:r>
              <a:rPr lang="it-IT" sz="1800" dirty="0" err="1">
                <a:solidFill>
                  <a:schemeClr val="dk1"/>
                </a:solidFill>
                <a:latin typeface="Roboto"/>
                <a:ea typeface="Roboto"/>
                <a:sym typeface="Roboto"/>
              </a:rPr>
              <a:t>Fogaria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 – Gallio) </a:t>
            </a:r>
          </a:p>
          <a:p>
            <a:pPr marL="457200" indent="-342900">
              <a:lnSpc>
                <a:spcPct val="115000"/>
              </a:lnSpc>
              <a:buClr>
                <a:schemeClr val="dk1"/>
              </a:buClr>
              <a:buSzPts val="1800"/>
              <a:buFont typeface="Roboto"/>
              <a:buChar char="●"/>
            </a:pP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Anelli: eco-turistico Piccole Dolomiti e Pasubio</a:t>
            </a:r>
          </a:p>
          <a:p>
            <a:pPr marL="457200" indent="-342900">
              <a:lnSpc>
                <a:spcPct val="115000"/>
              </a:lnSpc>
              <a:buClr>
                <a:schemeClr val="dk1"/>
              </a:buClr>
              <a:buSzPts val="1800"/>
              <a:buFont typeface="Roboto"/>
              <a:buChar char="●"/>
            </a:pP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Ciclopedonali: Chiampo- Agno-</a:t>
            </a:r>
            <a:r>
              <a:rPr lang="it-IT" sz="1800" dirty="0" err="1">
                <a:solidFill>
                  <a:schemeClr val="dk1"/>
                </a:solidFill>
                <a:latin typeface="Roboto"/>
                <a:ea typeface="Roboto"/>
                <a:sym typeface="Roboto"/>
              </a:rPr>
              <a:t>Gua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’, ex ferrovia Rocchette - Arsiero </a:t>
            </a:r>
          </a:p>
          <a:p>
            <a:pPr marL="457200" indent="-342900">
              <a:lnSpc>
                <a:spcPct val="115000"/>
              </a:lnSpc>
              <a:buClr>
                <a:schemeClr val="dk1"/>
              </a:buClr>
              <a:buSzPts val="1800"/>
              <a:buFont typeface="Roboto"/>
              <a:buChar char="●"/>
            </a:pP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Romea Strata </a:t>
            </a:r>
          </a:p>
          <a:p>
            <a:pPr marL="457200" indent="-342900">
              <a:lnSpc>
                <a:spcPct val="115000"/>
              </a:lnSpc>
              <a:buClr>
                <a:schemeClr val="dk1"/>
              </a:buClr>
              <a:buSzPts val="1800"/>
              <a:buFont typeface="Roboto"/>
              <a:buChar char="●"/>
            </a:pPr>
            <a:r>
              <a:rPr lang="it-IT" sz="1800" dirty="0" err="1">
                <a:solidFill>
                  <a:schemeClr val="dk1"/>
                </a:solidFill>
                <a:latin typeface="Roboto"/>
                <a:ea typeface="Roboto"/>
                <a:sym typeface="Roboto"/>
              </a:rPr>
              <a:t>Ortoganale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 1 </a:t>
            </a:r>
          </a:p>
          <a:p>
            <a:pPr marL="457200" indent="-342900">
              <a:lnSpc>
                <a:spcPct val="115000"/>
              </a:lnSpc>
              <a:buClr>
                <a:schemeClr val="dk1"/>
              </a:buClr>
              <a:buSzPts val="1800"/>
              <a:buFont typeface="Roboto"/>
              <a:buChar char="●"/>
            </a:pP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Strada dei Reali di Inghilterra</a:t>
            </a:r>
            <a:endParaRPr lang="it" sz="1800" dirty="0">
              <a:solidFill>
                <a:schemeClr val="dk1"/>
              </a:solidFill>
              <a:latin typeface="Roboto"/>
              <a:ea typeface="Roboto"/>
              <a:sym typeface="Roboto"/>
            </a:endParaRPr>
          </a:p>
        </p:txBody>
      </p:sp>
      <p:sp>
        <p:nvSpPr>
          <p:cNvPr id="139" name="Google Shape;139;p22"/>
          <p:cNvSpPr/>
          <p:nvPr/>
        </p:nvSpPr>
        <p:spPr>
          <a:xfrm>
            <a:off x="-8550" y="0"/>
            <a:ext cx="9161100" cy="12075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24;p20">
            <a:extLst>
              <a:ext uri="{FF2B5EF4-FFF2-40B4-BE49-F238E27FC236}">
                <a16:creationId xmlns:a16="http://schemas.microsoft.com/office/drawing/2014/main" id="{5C66258B-A519-48E7-81AC-11DB0ECE54EF}"/>
              </a:ext>
            </a:extLst>
          </p:cNvPr>
          <p:cNvSpPr txBox="1">
            <a:spLocks/>
          </p:cNvSpPr>
          <p:nvPr/>
        </p:nvSpPr>
        <p:spPr>
          <a:xfrm>
            <a:off x="311699" y="119650"/>
            <a:ext cx="7668519" cy="73009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600" b="1" dirty="0">
                <a:solidFill>
                  <a:srgbClr val="FFFFFF"/>
                </a:solidFill>
                <a:latin typeface="Roboto"/>
                <a:ea typeface="Roboto"/>
                <a:sym typeface="Roboto"/>
              </a:rPr>
              <a:t>Montagna e Pedemontana Vicentina</a:t>
            </a:r>
            <a:endParaRPr lang="it-IT" sz="3600" b="1" dirty="0">
              <a:solidFill>
                <a:srgbClr val="FFFFFF"/>
              </a:solidFill>
              <a:latin typeface="Roboto"/>
              <a:ea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3"/>
          <p:cNvPicPr preferRelativeResize="0"/>
          <p:nvPr/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0" y="-13925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3"/>
          <p:cNvSpPr txBox="1">
            <a:spLocks noGrp="1"/>
          </p:cNvSpPr>
          <p:nvPr>
            <p:ph type="title" idx="4294967295"/>
          </p:nvPr>
        </p:nvSpPr>
        <p:spPr>
          <a:xfrm>
            <a:off x="311700" y="119650"/>
            <a:ext cx="6726409" cy="711623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it-IT" sz="3600" b="1" dirty="0">
                <a:solidFill>
                  <a:schemeClr val="bg1"/>
                </a:solidFill>
                <a:highlight>
                  <a:srgbClr val="93C47D"/>
                </a:highlight>
                <a:latin typeface="Roboto"/>
                <a:ea typeface="Roboto"/>
                <a:cs typeface="Roboto"/>
                <a:sym typeface="Roboto"/>
              </a:rPr>
              <a:t>Colli Euganei e Bassa padovana</a:t>
            </a:r>
            <a:endParaRPr sz="3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/>
        </p:nvSpPr>
        <p:spPr>
          <a:xfrm>
            <a:off x="260325" y="1344542"/>
            <a:ext cx="8623350" cy="3430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Elementi identitari paesaggio</a:t>
            </a:r>
            <a:endParaRPr lang="it"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" sz="1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Colli Euganei e Parco Regionale dei Colli Euganei, ricca varietà botanica, singolare morfologia dei rilievi e di acque ed oasi ecologica unica (avifauna); Bassa Padovana, area 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di 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bonifica pianeggiante a prevalente vocazione agricola; Bacini termali 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più importanti d’Europa, caratterizzati da acque minerali ipertermali salso-bromo-iodiche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"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ille, mura, giardini, residenze nobiliari, torri, castelli e abbazie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Cascata Schivanoia, navigli medievali Bisatto e canale Battaglia, rete di scoli, Idrovora Vampadore) 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 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Fiume Adige</a:t>
            </a:r>
            <a:endParaRPr sz="1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" name="Google Shape;152;p24"/>
          <p:cNvSpPr/>
          <p:nvPr/>
        </p:nvSpPr>
        <p:spPr>
          <a:xfrm>
            <a:off x="-8550" y="0"/>
            <a:ext cx="9161100" cy="12075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46;p23">
            <a:extLst>
              <a:ext uri="{FF2B5EF4-FFF2-40B4-BE49-F238E27FC236}">
                <a16:creationId xmlns:a16="http://schemas.microsoft.com/office/drawing/2014/main" id="{02A848CB-7046-4379-9F23-49963DF1B704}"/>
              </a:ext>
            </a:extLst>
          </p:cNvPr>
          <p:cNvSpPr txBox="1">
            <a:spLocks/>
          </p:cNvSpPr>
          <p:nvPr/>
        </p:nvSpPr>
        <p:spPr>
          <a:xfrm>
            <a:off x="311700" y="119650"/>
            <a:ext cx="6726409" cy="711623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600" b="1" dirty="0">
                <a:solidFill>
                  <a:srgbClr val="FFFFFF"/>
                </a:solidFill>
                <a:latin typeface="Roboto"/>
                <a:ea typeface="Roboto"/>
                <a:sym typeface="Roboto"/>
              </a:rPr>
              <a:t>Colli Euganei e Bassa padovana</a:t>
            </a:r>
            <a:endParaRPr lang="it-IT" sz="3600" b="1" dirty="0">
              <a:solidFill>
                <a:srgbClr val="FFFFFF"/>
              </a:solidFill>
              <a:latin typeface="Roboto"/>
              <a:ea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/>
          <p:nvPr/>
        </p:nvSpPr>
        <p:spPr>
          <a:xfrm>
            <a:off x="207825" y="1337477"/>
            <a:ext cx="4147800" cy="2578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Turismo </a:t>
            </a:r>
            <a:endParaRPr sz="1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>
              <a:lnSpc>
                <a:spcPct val="115000"/>
              </a:lnSpc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Termalismo, turismo naturalistico-ambientale, turismo sportivo, culturale, enogastronomico e delle manifestazioni locali</a:t>
            </a:r>
            <a:endParaRPr sz="1800" dirty="0">
              <a:solidFill>
                <a:schemeClr val="dk1"/>
              </a:solidFill>
              <a:latin typeface="Roboto"/>
              <a:ea typeface="Roboto"/>
              <a:sym typeface="Roboto"/>
            </a:endParaRPr>
          </a:p>
          <a:p>
            <a:pPr marL="457200" indent="-342900">
              <a:lnSpc>
                <a:spcPct val="115000"/>
              </a:lnSpc>
              <a:buClr>
                <a:schemeClr val="dk1"/>
              </a:buClr>
              <a:buSzPts val="1800"/>
              <a:buFont typeface="Roboto"/>
              <a:buChar char="●"/>
            </a:pP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Natura, paesaggi rurali ed enogastronomia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" name="Google Shape;159;p25"/>
          <p:cNvSpPr txBox="1"/>
          <p:nvPr/>
        </p:nvSpPr>
        <p:spPr>
          <a:xfrm>
            <a:off x="4572000" y="1335013"/>
            <a:ext cx="4495500" cy="3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Cicloturismo</a:t>
            </a:r>
            <a:endParaRPr sz="1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Anello del Colli Euganei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Anello delle Città Murate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Dai Colli all’Adige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 Via del Sale e dello Zucchero</a:t>
            </a:r>
          </a:p>
        </p:txBody>
      </p:sp>
      <p:sp>
        <p:nvSpPr>
          <p:cNvPr id="160" name="Google Shape;160;p25"/>
          <p:cNvSpPr/>
          <p:nvPr/>
        </p:nvSpPr>
        <p:spPr>
          <a:xfrm>
            <a:off x="-8550" y="0"/>
            <a:ext cx="9161100" cy="12075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46;p23">
            <a:extLst>
              <a:ext uri="{FF2B5EF4-FFF2-40B4-BE49-F238E27FC236}">
                <a16:creationId xmlns:a16="http://schemas.microsoft.com/office/drawing/2014/main" id="{B70FD13B-0072-407F-9B29-0B085A092E15}"/>
              </a:ext>
            </a:extLst>
          </p:cNvPr>
          <p:cNvSpPr txBox="1">
            <a:spLocks/>
          </p:cNvSpPr>
          <p:nvPr/>
        </p:nvSpPr>
        <p:spPr>
          <a:xfrm>
            <a:off x="311700" y="119650"/>
            <a:ext cx="6726409" cy="711623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600" b="1" dirty="0">
                <a:solidFill>
                  <a:srgbClr val="FFFFFF"/>
                </a:solidFill>
                <a:latin typeface="Roboto"/>
                <a:ea typeface="Roboto"/>
                <a:sym typeface="Roboto"/>
              </a:rPr>
              <a:t>Colli Euganei e Bassa padovana</a:t>
            </a:r>
            <a:endParaRPr lang="it-IT" sz="3600" b="1" dirty="0">
              <a:solidFill>
                <a:srgbClr val="FFFFFF"/>
              </a:solidFill>
              <a:latin typeface="Roboto"/>
              <a:ea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3">
            <a:alphaModFix/>
          </a:blip>
          <a:srcRect r="2343" b="4534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6"/>
          <p:cNvSpPr txBox="1">
            <a:spLocks noGrp="1"/>
          </p:cNvSpPr>
          <p:nvPr>
            <p:ph type="title" idx="4294967295"/>
          </p:nvPr>
        </p:nvSpPr>
        <p:spPr>
          <a:xfrm>
            <a:off x="311700" y="119650"/>
            <a:ext cx="3410555" cy="720859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 dirty="0">
                <a:solidFill>
                  <a:schemeClr val="lt1"/>
                </a:solidFill>
                <a:highlight>
                  <a:srgbClr val="93C47D"/>
                </a:highlight>
                <a:latin typeface="Roboto"/>
                <a:ea typeface="Roboto"/>
                <a:cs typeface="Roboto"/>
                <a:sym typeface="Roboto"/>
              </a:rPr>
              <a:t>Medio Polesine</a:t>
            </a:r>
            <a:endParaRPr sz="3600" b="1" dirty="0">
              <a:solidFill>
                <a:schemeClr val="lt1"/>
              </a:solidFill>
              <a:highlight>
                <a:srgbClr val="93C47D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/>
          <p:nvPr/>
        </p:nvSpPr>
        <p:spPr>
          <a:xfrm>
            <a:off x="311700" y="1420309"/>
            <a:ext cx="8231936" cy="3096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Elementi identitari del paesaggio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" sz="1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Pianura ricca di fiumi, Ville venete 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 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Castelli medioevali</a:t>
            </a:r>
            <a:endParaRPr lang="it" sz="1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" sz="1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Fiume Adige, Canal Bianco, Adigetto 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 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Tartaro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27"/>
          <p:cNvSpPr/>
          <p:nvPr/>
        </p:nvSpPr>
        <p:spPr>
          <a:xfrm>
            <a:off x="-8550" y="0"/>
            <a:ext cx="9161100" cy="12075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67;p26">
            <a:extLst>
              <a:ext uri="{FF2B5EF4-FFF2-40B4-BE49-F238E27FC236}">
                <a16:creationId xmlns:a16="http://schemas.microsoft.com/office/drawing/2014/main" id="{14FB434F-BDB6-4D6B-B1C9-E422A9C11418}"/>
              </a:ext>
            </a:extLst>
          </p:cNvPr>
          <p:cNvSpPr txBox="1">
            <a:spLocks/>
          </p:cNvSpPr>
          <p:nvPr/>
        </p:nvSpPr>
        <p:spPr>
          <a:xfrm>
            <a:off x="311700" y="119650"/>
            <a:ext cx="3410555" cy="72085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600" b="1" dirty="0">
                <a:solidFill>
                  <a:srgbClr val="FFFFFF"/>
                </a:solidFill>
                <a:latin typeface="Roboto"/>
                <a:ea typeface="Roboto"/>
                <a:sym typeface="Roboto"/>
              </a:rPr>
              <a:t>Medio Polesine</a:t>
            </a:r>
          </a:p>
          <a:p>
            <a:endParaRPr lang="it-IT" sz="3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 txBox="1"/>
          <p:nvPr/>
        </p:nvSpPr>
        <p:spPr>
          <a:xfrm>
            <a:off x="296550" y="1558482"/>
            <a:ext cx="4016832" cy="2838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Turismo</a:t>
            </a:r>
            <a:endParaRPr sz="1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Turismo 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ulturale (Ville Venete, Borghi e Mostre)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Turismo 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eligioso (Lendinara e Badia Polesine)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Turismo 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portivo (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ugby, 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aseball)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Turismo scolastico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" name="Google Shape;180;p28"/>
          <p:cNvSpPr txBox="1"/>
          <p:nvPr/>
        </p:nvSpPr>
        <p:spPr>
          <a:xfrm>
            <a:off x="4687073" y="1558482"/>
            <a:ext cx="4376100" cy="34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Cicloturismo</a:t>
            </a:r>
            <a:endParaRPr sz="1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Cammino di Sant’Antonio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Nelle terre dell’Adigetto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Ciclopercorso Adige Po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Itinerario Adige-Po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Destra Adige - Adige Po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Ciclovia della Felicità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Itinerario Naviglio Adigetto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28"/>
          <p:cNvSpPr/>
          <p:nvPr/>
        </p:nvSpPr>
        <p:spPr>
          <a:xfrm>
            <a:off x="-8550" y="0"/>
            <a:ext cx="9161100" cy="12075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67;p26">
            <a:extLst>
              <a:ext uri="{FF2B5EF4-FFF2-40B4-BE49-F238E27FC236}">
                <a16:creationId xmlns:a16="http://schemas.microsoft.com/office/drawing/2014/main" id="{A024BC5E-B47C-476D-AF90-4D91E2AD1EC9}"/>
              </a:ext>
            </a:extLst>
          </p:cNvPr>
          <p:cNvSpPr txBox="1">
            <a:spLocks/>
          </p:cNvSpPr>
          <p:nvPr/>
        </p:nvSpPr>
        <p:spPr>
          <a:xfrm>
            <a:off x="311700" y="119650"/>
            <a:ext cx="3410555" cy="72085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600" b="1" dirty="0">
                <a:solidFill>
                  <a:srgbClr val="FFFFFF"/>
                </a:solidFill>
                <a:latin typeface="Roboto"/>
                <a:ea typeface="Roboto"/>
                <a:sym typeface="Roboto"/>
              </a:rPr>
              <a:t>Medio Polesine</a:t>
            </a:r>
          </a:p>
          <a:p>
            <a:endParaRPr lang="it-IT" sz="3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/>
          <p:nvPr/>
        </p:nvSpPr>
        <p:spPr>
          <a:xfrm>
            <a:off x="580250" y="432725"/>
            <a:ext cx="7218600" cy="18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5600">
                <a:solidFill>
                  <a:srgbClr val="262626"/>
                </a:solidFill>
              </a:rPr>
              <a:t>schede GAL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8" name="Google Shape;188;p29"/>
          <p:cNvPicPr preferRelativeResize="0"/>
          <p:nvPr/>
        </p:nvPicPr>
        <p:blipFill rotWithShape="1">
          <a:blip r:embed="rId3">
            <a:alphaModFix/>
          </a:blip>
          <a:srcRect t="7088" b="7096"/>
          <a:stretch/>
        </p:blipFill>
        <p:spPr>
          <a:xfrm>
            <a:off x="0" y="-47705"/>
            <a:ext cx="9144002" cy="519120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9"/>
          <p:cNvSpPr txBox="1">
            <a:spLocks noGrp="1"/>
          </p:cNvSpPr>
          <p:nvPr>
            <p:ph type="title" idx="4294967295"/>
          </p:nvPr>
        </p:nvSpPr>
        <p:spPr>
          <a:xfrm>
            <a:off x="311700" y="119650"/>
            <a:ext cx="4731355" cy="720859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 b="1" dirty="0">
                <a:solidFill>
                  <a:schemeClr val="lt1"/>
                </a:solidFill>
                <a:highlight>
                  <a:srgbClr val="93C47D"/>
                </a:highlight>
                <a:latin typeface="Roboto"/>
                <a:ea typeface="Roboto"/>
                <a:cs typeface="Roboto"/>
                <a:sym typeface="Roboto"/>
              </a:rPr>
              <a:t>Alta Marca Trevigiana</a:t>
            </a:r>
            <a:endParaRPr sz="3600" b="1" dirty="0">
              <a:solidFill>
                <a:schemeClr val="lt1"/>
              </a:solidFill>
              <a:highlight>
                <a:srgbClr val="93C47D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-19425" y="0"/>
            <a:ext cx="9161100" cy="18672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6AA84F"/>
              </a:highlight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 idx="4294967295"/>
          </p:nvPr>
        </p:nvSpPr>
        <p:spPr>
          <a:xfrm>
            <a:off x="311700" y="220100"/>
            <a:ext cx="8520600" cy="10122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 b="1" dirty="0">
                <a:solidFill>
                  <a:srgbClr val="FFFFFF"/>
                </a:solidFill>
              </a:rPr>
              <a:t>5 </a:t>
            </a:r>
            <a:r>
              <a:rPr lang="it-IT" sz="3600" b="1" dirty="0">
                <a:solidFill>
                  <a:srgbClr val="FFFFFF"/>
                </a:solidFill>
              </a:rPr>
              <a:t>territori rurali, 5 GAL e 183 partner </a:t>
            </a:r>
            <a:endParaRPr sz="3600" b="1" i="1" dirty="0">
              <a:solidFill>
                <a:srgbClr val="FFFFFF"/>
              </a:solidFill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4294967295"/>
          </p:nvPr>
        </p:nvSpPr>
        <p:spPr>
          <a:xfrm>
            <a:off x="12147" y="3039257"/>
            <a:ext cx="1791601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200" dirty="0">
                <a:latin typeface="Roboto"/>
                <a:ea typeface="Roboto"/>
                <a:cs typeface="Roboto"/>
                <a:sym typeface="Roboto"/>
              </a:rPr>
              <a:t>Sede: Portogruaro (VE).</a:t>
            </a:r>
            <a:br>
              <a:rPr lang="it" sz="1200" dirty="0">
                <a:latin typeface="Roboto"/>
                <a:ea typeface="Roboto"/>
                <a:cs typeface="Roboto"/>
                <a:sym typeface="Roboto"/>
              </a:rPr>
            </a:br>
            <a:r>
              <a:rPr lang="it" sz="1200" dirty="0">
                <a:latin typeface="Roboto"/>
                <a:ea typeface="Roboto"/>
                <a:cs typeface="Roboto"/>
                <a:sym typeface="Roboto"/>
              </a:rPr>
              <a:t>44 soci.</a:t>
            </a:r>
            <a:br>
              <a:rPr lang="it" sz="1200" dirty="0">
                <a:latin typeface="Roboto"/>
                <a:ea typeface="Roboto"/>
                <a:cs typeface="Roboto"/>
                <a:sym typeface="Roboto"/>
              </a:rPr>
            </a:br>
            <a:r>
              <a:rPr lang="it-IT" sz="1200" dirty="0"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it" sz="1200" dirty="0">
                <a:latin typeface="Roboto"/>
                <a:ea typeface="Roboto"/>
                <a:cs typeface="Roboto"/>
                <a:sym typeface="Roboto"/>
              </a:rPr>
              <a:t>erritorio: </a:t>
            </a:r>
            <a:r>
              <a:rPr lang="it-IT" sz="1200" b="1" dirty="0">
                <a:latin typeface="Roboto"/>
                <a:ea typeface="Roboto"/>
                <a:cs typeface="Roboto"/>
                <a:sym typeface="Roboto"/>
              </a:rPr>
              <a:t>Venezia Orientale</a:t>
            </a:r>
            <a:r>
              <a:rPr lang="it-IT" sz="1200" dirty="0">
                <a:latin typeface="Roboto"/>
                <a:ea typeface="Roboto"/>
                <a:cs typeface="Roboto"/>
                <a:sym typeface="Roboto"/>
              </a:rPr>
              <a:t>, tra la Laguna nord di Venezia e il Tagliamento</a:t>
            </a:r>
            <a:endParaRPr sz="12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8125" y="1579198"/>
            <a:ext cx="1121700" cy="1121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4525" y="1579198"/>
            <a:ext cx="1121700" cy="1121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20625" y="1579198"/>
            <a:ext cx="1121700" cy="1121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5550" y="1638248"/>
            <a:ext cx="1121700" cy="1121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>
            <a:spLocks noGrp="1"/>
          </p:cNvSpPr>
          <p:nvPr>
            <p:ph type="body" idx="4294967295"/>
          </p:nvPr>
        </p:nvSpPr>
        <p:spPr>
          <a:xfrm>
            <a:off x="1803748" y="3017976"/>
            <a:ext cx="16755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sz="1200" dirty="0"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it" sz="1200" dirty="0">
                <a:latin typeface="Roboto"/>
                <a:ea typeface="Roboto"/>
                <a:cs typeface="Roboto"/>
                <a:sym typeface="Roboto"/>
              </a:rPr>
              <a:t>ede: Rovigo.</a:t>
            </a:r>
            <a:br>
              <a:rPr lang="it" sz="1200" dirty="0">
                <a:latin typeface="Roboto"/>
                <a:ea typeface="Roboto"/>
                <a:cs typeface="Roboto"/>
                <a:sym typeface="Roboto"/>
              </a:rPr>
            </a:br>
            <a:r>
              <a:rPr lang="it" sz="1200" dirty="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30 soci.</a:t>
            </a:r>
            <a:br>
              <a:rPr lang="it" sz="1200" dirty="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it" sz="1200" dirty="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Terri</a:t>
            </a:r>
            <a:r>
              <a:rPr lang="it-IT" sz="1200" dirty="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torio: </a:t>
            </a:r>
            <a:r>
              <a:rPr lang="it-IT" sz="1200" b="1" dirty="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Medio Polesine </a:t>
            </a:r>
            <a:r>
              <a:rPr lang="it-IT" sz="1200" dirty="0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tra Adige e Canal Bianco</a:t>
            </a:r>
            <a:endParaRPr lang="it" sz="1200" dirty="0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4294967295"/>
          </p:nvPr>
        </p:nvSpPr>
        <p:spPr>
          <a:xfrm>
            <a:off x="3560698" y="3017976"/>
            <a:ext cx="2022603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sz="1200" dirty="0"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it" sz="1200" dirty="0">
                <a:latin typeface="Roboto"/>
                <a:ea typeface="Roboto"/>
                <a:cs typeface="Roboto"/>
                <a:sym typeface="Roboto"/>
              </a:rPr>
              <a:t>ede: Pieve di Soligo (TV). </a:t>
            </a:r>
            <a:br>
              <a:rPr lang="it" sz="1200" dirty="0">
                <a:latin typeface="Roboto"/>
                <a:ea typeface="Roboto"/>
                <a:cs typeface="Roboto"/>
                <a:sym typeface="Roboto"/>
              </a:rPr>
            </a:br>
            <a:r>
              <a:rPr lang="it" sz="1200" dirty="0">
                <a:latin typeface="Roboto"/>
                <a:ea typeface="Roboto"/>
                <a:cs typeface="Roboto"/>
                <a:sym typeface="Roboto"/>
              </a:rPr>
              <a:t>50 soci.</a:t>
            </a:r>
            <a:br>
              <a:rPr lang="it" sz="1200" dirty="0">
                <a:latin typeface="Roboto"/>
                <a:ea typeface="Roboto"/>
                <a:cs typeface="Roboto"/>
                <a:sym typeface="Roboto"/>
              </a:rPr>
            </a:br>
            <a:r>
              <a:rPr lang="it" sz="1200" dirty="0">
                <a:latin typeface="Roboto"/>
                <a:ea typeface="Roboto"/>
                <a:cs typeface="Roboto"/>
                <a:sym typeface="Roboto"/>
              </a:rPr>
              <a:t>Territorio: </a:t>
            </a:r>
            <a:r>
              <a:rPr lang="it" sz="1200" b="1" dirty="0">
                <a:latin typeface="Roboto"/>
                <a:ea typeface="Roboto"/>
                <a:cs typeface="Roboto"/>
                <a:sym typeface="Roboto"/>
              </a:rPr>
              <a:t>Alta Marca</a:t>
            </a:r>
            <a:r>
              <a:rPr lang="it" sz="1200" dirty="0">
                <a:latin typeface="Roboto"/>
                <a:ea typeface="Roboto"/>
                <a:cs typeface="Roboto"/>
                <a:sym typeface="Roboto"/>
              </a:rPr>
              <a:t>, a nord della </a:t>
            </a:r>
            <a:r>
              <a:rPr lang="it-IT" sz="1200" dirty="0"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it" sz="1200" dirty="0">
                <a:latin typeface="Roboto"/>
                <a:ea typeface="Roboto"/>
                <a:cs typeface="Roboto"/>
                <a:sym typeface="Roboto"/>
              </a:rPr>
              <a:t>rovincia di Treviso, </a:t>
            </a:r>
            <a:r>
              <a:rPr lang="it-IT" sz="1200" dirty="0">
                <a:latin typeface="Roboto"/>
                <a:ea typeface="Roboto"/>
                <a:cs typeface="Roboto"/>
                <a:sym typeface="Roboto"/>
              </a:rPr>
              <a:t>tra il monte Grappa, il Vittoriese e le </a:t>
            </a:r>
            <a:r>
              <a:rPr lang="it-IT" sz="1200" dirty="0" err="1">
                <a:latin typeface="Roboto"/>
                <a:ea typeface="Roboto"/>
                <a:cs typeface="Roboto"/>
                <a:sym typeface="Roboto"/>
              </a:rPr>
              <a:t>prealpi</a:t>
            </a:r>
            <a:r>
              <a:rPr lang="it-IT" sz="1200" dirty="0">
                <a:latin typeface="Roboto"/>
                <a:ea typeface="Roboto"/>
                <a:cs typeface="Roboto"/>
                <a:sym typeface="Roboto"/>
              </a:rPr>
              <a:t> trevigiane</a:t>
            </a:r>
            <a:endParaRPr sz="12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4294967295"/>
          </p:nvPr>
        </p:nvSpPr>
        <p:spPr>
          <a:xfrm>
            <a:off x="5630100" y="3020088"/>
            <a:ext cx="1838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200" dirty="0">
                <a:latin typeface="Roboto"/>
                <a:ea typeface="Roboto"/>
                <a:cs typeface="Roboto"/>
                <a:sym typeface="Roboto"/>
              </a:rPr>
              <a:t>Ha sede ad Asiago (VI).</a:t>
            </a:r>
            <a:br>
              <a:rPr lang="it" sz="1200" dirty="0">
                <a:latin typeface="Roboto"/>
                <a:ea typeface="Roboto"/>
                <a:cs typeface="Roboto"/>
                <a:sym typeface="Roboto"/>
              </a:rPr>
            </a:br>
            <a:r>
              <a:rPr lang="it" sz="1200" dirty="0">
                <a:latin typeface="Roboto"/>
                <a:ea typeface="Roboto"/>
                <a:cs typeface="Roboto"/>
                <a:sym typeface="Roboto"/>
              </a:rPr>
              <a:t>27 soci. </a:t>
            </a:r>
            <a:br>
              <a:rPr lang="it" sz="1200" dirty="0">
                <a:latin typeface="Roboto"/>
                <a:ea typeface="Roboto"/>
                <a:cs typeface="Roboto"/>
                <a:sym typeface="Roboto"/>
              </a:rPr>
            </a:br>
            <a:r>
              <a:rPr lang="it" sz="1200" dirty="0">
                <a:latin typeface="Roboto"/>
                <a:ea typeface="Roboto"/>
                <a:sym typeface="Roboto"/>
              </a:rPr>
              <a:t>Territorio: </a:t>
            </a:r>
            <a:r>
              <a:rPr lang="it-IT" sz="1200" b="1" dirty="0">
                <a:latin typeface="Roboto"/>
                <a:ea typeface="Roboto"/>
              </a:rPr>
              <a:t>Montagna e pedemontana vicentina </a:t>
            </a:r>
            <a:r>
              <a:rPr lang="it" sz="1200" dirty="0">
                <a:latin typeface="Roboto"/>
                <a:ea typeface="Roboto"/>
                <a:sym typeface="Roboto"/>
              </a:rPr>
              <a:t>dell’area montana e pedemontana della </a:t>
            </a:r>
            <a:r>
              <a:rPr lang="it-IT" sz="1200" dirty="0">
                <a:latin typeface="Roboto"/>
                <a:ea typeface="Roboto"/>
                <a:sym typeface="Roboto"/>
              </a:rPr>
              <a:t>p</a:t>
            </a:r>
            <a:r>
              <a:rPr lang="it" sz="1200" dirty="0">
                <a:latin typeface="Roboto"/>
                <a:ea typeface="Roboto"/>
                <a:sym typeface="Roboto"/>
              </a:rPr>
              <a:t>rovincia </a:t>
            </a:r>
            <a:r>
              <a:rPr lang="it" sz="1200" dirty="0">
                <a:latin typeface="Roboto"/>
                <a:ea typeface="Roboto"/>
                <a:cs typeface="Roboto"/>
                <a:sym typeface="Roboto"/>
              </a:rPr>
              <a:t>di Vicenza </a:t>
            </a:r>
            <a:endParaRPr sz="12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4294967295"/>
          </p:nvPr>
        </p:nvSpPr>
        <p:spPr>
          <a:xfrm>
            <a:off x="7468500" y="3020088"/>
            <a:ext cx="16755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sz="1200" dirty="0"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it" sz="1200" dirty="0">
                <a:latin typeface="Roboto"/>
                <a:ea typeface="Roboto"/>
                <a:sym typeface="Roboto"/>
              </a:rPr>
              <a:t>ede: Este (PD).</a:t>
            </a:r>
            <a:br>
              <a:rPr lang="it" sz="1200" dirty="0">
                <a:latin typeface="Roboto"/>
                <a:ea typeface="Roboto"/>
                <a:sym typeface="Roboto"/>
              </a:rPr>
            </a:br>
            <a:r>
              <a:rPr lang="it" sz="1200" dirty="0">
                <a:latin typeface="Roboto"/>
                <a:ea typeface="Roboto"/>
                <a:sym typeface="Roboto"/>
              </a:rPr>
              <a:t>32 soci.</a:t>
            </a:r>
            <a:br>
              <a:rPr lang="it" sz="1200" dirty="0">
                <a:latin typeface="Roboto"/>
                <a:ea typeface="Roboto"/>
                <a:sym typeface="Roboto"/>
              </a:rPr>
            </a:br>
            <a:r>
              <a:rPr lang="it" sz="1200" dirty="0">
                <a:latin typeface="Roboto"/>
                <a:ea typeface="Roboto"/>
                <a:sym typeface="Roboto"/>
              </a:rPr>
              <a:t>Territorio: </a:t>
            </a:r>
            <a:r>
              <a:rPr lang="it-IT" sz="1200" b="1" dirty="0">
                <a:latin typeface="Roboto"/>
                <a:ea typeface="Roboto"/>
              </a:rPr>
              <a:t>Colli euganei e bassa padovana </a:t>
            </a:r>
            <a:r>
              <a:rPr lang="it" sz="1200" dirty="0">
                <a:latin typeface="Roboto"/>
                <a:ea typeface="Roboto"/>
                <a:sym typeface="Roboto"/>
              </a:rPr>
              <a:t>nell’area a sud-ovest di Padova </a:t>
            </a:r>
            <a:endParaRPr sz="1200" dirty="0">
              <a:latin typeface="Roboto"/>
              <a:ea typeface="Roboto"/>
              <a:sym typeface="Roboto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 rotWithShape="1">
          <a:blip r:embed="rId7">
            <a:alphaModFix/>
          </a:blip>
          <a:srcRect r="3716" b="3716"/>
          <a:stretch/>
        </p:blipFill>
        <p:spPr>
          <a:xfrm>
            <a:off x="231725" y="1562035"/>
            <a:ext cx="1123200" cy="112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/>
          <p:nvPr/>
        </p:nvSpPr>
        <p:spPr>
          <a:xfrm>
            <a:off x="311700" y="1427600"/>
            <a:ext cx="8520600" cy="2174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dirty="0">
                <a:solidFill>
                  <a:schemeClr val="dk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Elementi identitari del paesaggio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" sz="1800" b="1" dirty="0">
              <a:solidFill>
                <a:schemeClr val="dk1"/>
              </a:solidFill>
              <a:latin typeface="Roboto" panose="020B0604020202020204" charset="0"/>
              <a:ea typeface="Roboto" panose="020B0604020202020204" charset="0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chemeClr val="dk1"/>
                </a:solidFill>
                <a:latin typeface="Roboto" panose="020B0604020202020204" charset="0"/>
                <a:ea typeface="Roboto" panose="020B0604020202020204" charset="0"/>
              </a:rPr>
              <a:t>Area prettamente Collinare, Colline prosecco Valdobbiadene – Patrimonio UNESCO, Prealpi vittoriesi </a:t>
            </a:r>
            <a:r>
              <a:rPr lang="it-IT" sz="1800" dirty="0">
                <a:solidFill>
                  <a:schemeClr val="dk1"/>
                </a:solidFill>
                <a:latin typeface="Roboto" panose="020B0604020202020204" charset="0"/>
                <a:ea typeface="Roboto" panose="020B0604020202020204" charset="0"/>
              </a:rPr>
              <a:t>e </a:t>
            </a:r>
            <a:r>
              <a:rPr lang="it" sz="1800" dirty="0">
                <a:solidFill>
                  <a:schemeClr val="dk1"/>
                </a:solidFill>
                <a:latin typeface="Roboto" panose="020B0604020202020204" charset="0"/>
                <a:ea typeface="Roboto" panose="020B0604020202020204" charset="0"/>
              </a:rPr>
              <a:t>Massiccio grappa - Grande guerra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" sz="1800" dirty="0">
              <a:solidFill>
                <a:schemeClr val="dk1"/>
              </a:solidFill>
              <a:latin typeface="Roboto" panose="020B0604020202020204" charset="0"/>
              <a:ea typeface="Roboto" panose="020B0604020202020204" charset="0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chemeClr val="dk1"/>
                </a:solidFill>
                <a:latin typeface="Roboto" panose="020B0604020202020204" charset="0"/>
                <a:ea typeface="Roboto" panose="020B0604020202020204" charset="0"/>
                <a:cs typeface="Calibri"/>
                <a:sym typeface="Calibri"/>
              </a:rPr>
              <a:t>Laghetti di Revine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" sz="1800" dirty="0">
              <a:solidFill>
                <a:schemeClr val="dk1"/>
              </a:solidFill>
              <a:latin typeface="Roboto" panose="020B0604020202020204" charset="0"/>
              <a:ea typeface="Roboto" panose="020B0604020202020204" charset="0"/>
              <a:cs typeface="Calibri"/>
              <a:sym typeface="Calibri"/>
            </a:endParaRPr>
          </a:p>
        </p:txBody>
      </p:sp>
      <p:sp>
        <p:nvSpPr>
          <p:cNvPr id="195" name="Google Shape;195;p30"/>
          <p:cNvSpPr/>
          <p:nvPr/>
        </p:nvSpPr>
        <p:spPr>
          <a:xfrm>
            <a:off x="-8550" y="0"/>
            <a:ext cx="9161100" cy="12075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89;p29">
            <a:extLst>
              <a:ext uri="{FF2B5EF4-FFF2-40B4-BE49-F238E27FC236}">
                <a16:creationId xmlns:a16="http://schemas.microsoft.com/office/drawing/2014/main" id="{28EB21A2-80F2-418F-A279-D3838CBA50B3}"/>
              </a:ext>
            </a:extLst>
          </p:cNvPr>
          <p:cNvSpPr txBox="1">
            <a:spLocks/>
          </p:cNvSpPr>
          <p:nvPr/>
        </p:nvSpPr>
        <p:spPr>
          <a:xfrm>
            <a:off x="311700" y="119650"/>
            <a:ext cx="4731355" cy="72085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600" b="1" dirty="0">
                <a:solidFill>
                  <a:srgbClr val="FFFFFF"/>
                </a:solidFill>
                <a:latin typeface="Roboto"/>
                <a:ea typeface="Roboto"/>
                <a:sym typeface="Roboto"/>
              </a:rPr>
              <a:t>Alta Marca Trevigiana</a:t>
            </a:r>
          </a:p>
          <a:p>
            <a:endParaRPr lang="it-IT" sz="3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"/>
          <p:cNvSpPr txBox="1"/>
          <p:nvPr/>
        </p:nvSpPr>
        <p:spPr>
          <a:xfrm>
            <a:off x="311700" y="1415900"/>
            <a:ext cx="4142700" cy="3239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Turismo</a:t>
            </a:r>
            <a:endParaRPr sz="1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Turismo culturale collegato alla Mostra internazionale dell’infanzia di Sarmede e al complesso Canoviano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Turismo enogastronomico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Turismo del vino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Escursionismo</a:t>
            </a:r>
          </a:p>
        </p:txBody>
      </p:sp>
      <p:sp>
        <p:nvSpPr>
          <p:cNvPr id="202" name="Google Shape;202;p31"/>
          <p:cNvSpPr txBox="1"/>
          <p:nvPr/>
        </p:nvSpPr>
        <p:spPr>
          <a:xfrm>
            <a:off x="4572000" y="1420309"/>
            <a:ext cx="4377000" cy="3503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Cicloturismo</a:t>
            </a:r>
            <a:endParaRPr sz="1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>
              <a:lnSpc>
                <a:spcPct val="115000"/>
              </a:lnSpc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Ciclovia dell’Amicizia Monaco Venezia</a:t>
            </a:r>
          </a:p>
          <a:p>
            <a:pPr marL="457200" lvl="0" indent="-342900">
              <a:lnSpc>
                <a:spcPct val="115000"/>
              </a:lnSpc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Pista ciclabile “La Piave”</a:t>
            </a:r>
            <a:endParaRPr sz="1800" dirty="0">
              <a:solidFill>
                <a:schemeClr val="dk1"/>
              </a:solidFill>
              <a:latin typeface="Roboto"/>
              <a:ea typeface="Roboto"/>
              <a:sym typeface="Roboto"/>
            </a:endParaRPr>
          </a:p>
        </p:txBody>
      </p:sp>
      <p:sp>
        <p:nvSpPr>
          <p:cNvPr id="203" name="Google Shape;203;p31"/>
          <p:cNvSpPr/>
          <p:nvPr/>
        </p:nvSpPr>
        <p:spPr>
          <a:xfrm>
            <a:off x="-8550" y="0"/>
            <a:ext cx="9161100" cy="12075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89;p29">
            <a:extLst>
              <a:ext uri="{FF2B5EF4-FFF2-40B4-BE49-F238E27FC236}">
                <a16:creationId xmlns:a16="http://schemas.microsoft.com/office/drawing/2014/main" id="{D130388B-908D-4DF3-A218-76C0A25259BE}"/>
              </a:ext>
            </a:extLst>
          </p:cNvPr>
          <p:cNvSpPr txBox="1">
            <a:spLocks/>
          </p:cNvSpPr>
          <p:nvPr/>
        </p:nvSpPr>
        <p:spPr>
          <a:xfrm>
            <a:off x="311700" y="119650"/>
            <a:ext cx="4731355" cy="72085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600" b="1" dirty="0">
                <a:solidFill>
                  <a:srgbClr val="FFFFFF"/>
                </a:solidFill>
                <a:latin typeface="Roboto"/>
                <a:ea typeface="Roboto"/>
                <a:sym typeface="Roboto"/>
              </a:rPr>
              <a:t>Alta Marca Trevigiana</a:t>
            </a:r>
          </a:p>
          <a:p>
            <a:endParaRPr lang="it-IT" sz="3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258CA5F-262D-41F0-B894-1FF7223715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Google Shape;55;p13">
            <a:extLst>
              <a:ext uri="{FF2B5EF4-FFF2-40B4-BE49-F238E27FC236}">
                <a16:creationId xmlns:a16="http://schemas.microsoft.com/office/drawing/2014/main" id="{22D99A51-032E-43C2-AB33-56BB2B5B47E5}"/>
              </a:ext>
            </a:extLst>
          </p:cNvPr>
          <p:cNvSpPr txBox="1">
            <a:spLocks/>
          </p:cNvSpPr>
          <p:nvPr/>
        </p:nvSpPr>
        <p:spPr>
          <a:xfrm>
            <a:off x="101601" y="212441"/>
            <a:ext cx="3574473" cy="1043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4800" b="1" dirty="0">
                <a:solidFill>
                  <a:srgbClr val="FFFFFF"/>
                </a:solidFill>
                <a:highlight>
                  <a:srgbClr val="6AA84F"/>
                </a:highlight>
                <a:latin typeface="Roboto" panose="020B0604020202020204" charset="0"/>
                <a:ea typeface="Roboto" panose="020B0604020202020204" charset="0"/>
              </a:rPr>
              <a:t>Il Docufilm</a:t>
            </a:r>
          </a:p>
        </p:txBody>
      </p:sp>
    </p:spTree>
    <p:extLst>
      <p:ext uri="{BB962C8B-B14F-4D97-AF65-F5344CB8AC3E}">
        <p14:creationId xmlns:p14="http://schemas.microsoft.com/office/powerpoint/2010/main" val="685392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/>
          <p:nvPr/>
        </p:nvSpPr>
        <p:spPr>
          <a:xfrm>
            <a:off x="-8550" y="0"/>
            <a:ext cx="9161100" cy="12075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8036" y="1206158"/>
            <a:ext cx="4765965" cy="39401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2"/>
          <p:cNvSpPr txBox="1">
            <a:spLocks noGrp="1"/>
          </p:cNvSpPr>
          <p:nvPr>
            <p:ph type="title" idx="4294967295"/>
          </p:nvPr>
        </p:nvSpPr>
        <p:spPr>
          <a:xfrm>
            <a:off x="311700" y="220100"/>
            <a:ext cx="8520600" cy="7440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it" sz="36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 progetto</a:t>
            </a:r>
            <a:endParaRPr sz="3600" b="1" i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" name="Google Shape;210;p32"/>
          <p:cNvSpPr txBox="1"/>
          <p:nvPr/>
        </p:nvSpPr>
        <p:spPr>
          <a:xfrm>
            <a:off x="256284" y="1586448"/>
            <a:ext cx="5405609" cy="2163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 </a:t>
            </a:r>
            <a:r>
              <a:rPr lang="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film documentario 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 forma di racconto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che 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contribuisca a costruire un’</a:t>
            </a:r>
            <a:r>
              <a:rPr lang="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immagine unitaria 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dei</a:t>
            </a:r>
            <a:r>
              <a:rPr lang="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territori rurali veneti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come </a:t>
            </a:r>
            <a:r>
              <a:rPr lang="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destinazion</a:t>
            </a:r>
            <a:r>
              <a:rPr lang="it-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turistic</a:t>
            </a:r>
            <a:r>
              <a:rPr lang="it-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he</a:t>
            </a:r>
            <a:r>
              <a:rPr lang="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di valore</a:t>
            </a:r>
            <a:endParaRPr sz="1800" b="1" dirty="0">
              <a:solidFill>
                <a:srgbClr val="26262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/>
          <p:nvPr/>
        </p:nvSpPr>
        <p:spPr>
          <a:xfrm>
            <a:off x="-8550" y="0"/>
            <a:ext cx="9161100" cy="12075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3"/>
          <p:cNvSpPr txBox="1"/>
          <p:nvPr/>
        </p:nvSpPr>
        <p:spPr>
          <a:xfrm>
            <a:off x="311700" y="1851226"/>
            <a:ext cx="8167282" cy="2813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Char char="●"/>
            </a:pPr>
            <a:r>
              <a:rPr lang="it" sz="1800" b="1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Fenomeno turistico in aumento</a:t>
            </a:r>
            <a:endParaRPr sz="1800" b="1" dirty="0">
              <a:solidFill>
                <a:srgbClr val="26262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Turismo di </a:t>
            </a:r>
            <a:r>
              <a:rPr lang="it" sz="1800" b="1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paesaggio</a:t>
            </a:r>
            <a:r>
              <a:rPr lang="it" sz="1800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 che vede il contesto ambientale come risorsa da proporre agli ospiti</a:t>
            </a: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Approccio di tipo conoscitivo del turista che vuole non solo scoprire, ma anche sperimentare e condividere </a:t>
            </a:r>
            <a:r>
              <a:rPr lang="it" sz="1800" b="1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tradizioni e valori </a:t>
            </a:r>
            <a:endParaRPr sz="1800" b="1" dirty="0">
              <a:solidFill>
                <a:srgbClr val="26262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33"/>
          <p:cNvSpPr txBox="1">
            <a:spLocks noGrp="1"/>
          </p:cNvSpPr>
          <p:nvPr>
            <p:ph type="title" idx="4294967295"/>
          </p:nvPr>
        </p:nvSpPr>
        <p:spPr>
          <a:xfrm>
            <a:off x="311700" y="220100"/>
            <a:ext cx="8520600" cy="7440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Turismo rurale</a:t>
            </a:r>
            <a:endParaRPr sz="3600" b="1" i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"/>
          <p:cNvSpPr/>
          <p:nvPr/>
        </p:nvSpPr>
        <p:spPr>
          <a:xfrm>
            <a:off x="-8550" y="0"/>
            <a:ext cx="9161100" cy="12075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4"/>
          <p:cNvSpPr txBox="1"/>
          <p:nvPr/>
        </p:nvSpPr>
        <p:spPr>
          <a:xfrm>
            <a:off x="239400" y="1724972"/>
            <a:ext cx="8592900" cy="3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Char char="●"/>
            </a:pPr>
            <a:r>
              <a:rPr lang="it-IT" sz="1800" b="1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it" sz="1800" b="1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nteresse crescente sui territori scelti come location</a:t>
            </a:r>
            <a:endParaRPr sz="1800" b="1" dirty="0">
              <a:solidFill>
                <a:srgbClr val="26262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Char char="●"/>
            </a:pPr>
            <a:r>
              <a:rPr lang="it-IT" sz="1800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it" sz="1800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ffetti positivi sul turismo e sulla comunità locale, favorendo la creazione e lo sviluppo dell’</a:t>
            </a:r>
            <a:r>
              <a:rPr lang="it" sz="1800" b="1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immagine </a:t>
            </a:r>
            <a:r>
              <a:rPr lang="it-IT" sz="1800" b="1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delle </a:t>
            </a:r>
            <a:r>
              <a:rPr lang="it" sz="1800" b="1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località</a:t>
            </a:r>
            <a:endParaRPr sz="1800" dirty="0">
              <a:solidFill>
                <a:srgbClr val="26262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Valorizzare un territorio attraverso film/fiction richiede che i soggetti operanti in quel particolare territorio facciano </a:t>
            </a:r>
            <a:r>
              <a:rPr lang="it" sz="1800" b="1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sistema</a:t>
            </a:r>
            <a:endParaRPr sz="1800" dirty="0">
              <a:solidFill>
                <a:srgbClr val="26262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I casi di successo hanno fatto leva su più </a:t>
            </a:r>
            <a:r>
              <a:rPr lang="it" sz="1800" b="1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elementi caratteristici dei territori </a:t>
            </a:r>
            <a:r>
              <a:rPr lang="it" sz="1800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(gastronomia, paesaggi, itinerari, personaggi, ecc.)</a:t>
            </a:r>
            <a:endParaRPr sz="1800" dirty="0">
              <a:solidFill>
                <a:srgbClr val="26262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" name="Google Shape;226;p34"/>
          <p:cNvSpPr txBox="1">
            <a:spLocks noGrp="1"/>
          </p:cNvSpPr>
          <p:nvPr>
            <p:ph type="title" idx="4294967295"/>
          </p:nvPr>
        </p:nvSpPr>
        <p:spPr>
          <a:xfrm>
            <a:off x="311700" y="220100"/>
            <a:ext cx="8520600" cy="7440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L’</a:t>
            </a:r>
            <a:r>
              <a:rPr lang="it" sz="36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audiovisivo </a:t>
            </a:r>
            <a:r>
              <a:rPr lang="it-IT" sz="36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per la promozione turistica</a:t>
            </a:r>
            <a:endParaRPr sz="3600" b="1" i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/>
          <p:nvPr/>
        </p:nvSpPr>
        <p:spPr>
          <a:xfrm>
            <a:off x="-8550" y="0"/>
            <a:ext cx="9161100" cy="12075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5"/>
          <p:cNvSpPr txBox="1"/>
          <p:nvPr/>
        </p:nvSpPr>
        <p:spPr>
          <a:xfrm>
            <a:off x="377884" y="1427600"/>
            <a:ext cx="8127000" cy="32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20000"/>
              </a:lnSpc>
              <a:buClr>
                <a:srgbClr val="262626"/>
              </a:buClr>
              <a:buSzPts val="1800"/>
              <a:buFont typeface="Roboto"/>
              <a:buChar char="●"/>
            </a:pPr>
            <a:r>
              <a:rPr lang="it-IT" sz="1800" dirty="0">
                <a:solidFill>
                  <a:srgbClr val="262626"/>
                </a:solidFill>
                <a:latin typeface="Roboto"/>
                <a:ea typeface="Roboto"/>
                <a:sym typeface="Roboto"/>
              </a:rPr>
              <a:t>I</a:t>
            </a:r>
            <a:r>
              <a:rPr lang="it" sz="1800" dirty="0">
                <a:solidFill>
                  <a:srgbClr val="262626"/>
                </a:solidFill>
                <a:latin typeface="Roboto"/>
                <a:ea typeface="Roboto"/>
                <a:sym typeface="Roboto"/>
              </a:rPr>
              <a:t>l </a:t>
            </a:r>
            <a:r>
              <a:rPr lang="it-IT" sz="1800" dirty="0">
                <a:solidFill>
                  <a:srgbClr val="262626"/>
                </a:solidFill>
                <a:latin typeface="Roboto"/>
                <a:ea typeface="Roboto"/>
                <a:sym typeface="Roboto"/>
              </a:rPr>
              <a:t>progetto verrà realizzato mediante 4 azioni: P</a:t>
            </a:r>
            <a:r>
              <a:rPr lang="it" sz="1800" dirty="0">
                <a:solidFill>
                  <a:srgbClr val="262626"/>
                </a:solidFill>
                <a:latin typeface="Roboto"/>
                <a:ea typeface="Roboto"/>
                <a:sym typeface="Roboto"/>
              </a:rPr>
              <a:t>roduzione, </a:t>
            </a:r>
            <a:r>
              <a:rPr lang="it-IT" sz="1800" dirty="0">
                <a:solidFill>
                  <a:srgbClr val="262626"/>
                </a:solidFill>
                <a:latin typeface="Roboto"/>
                <a:ea typeface="Roboto"/>
                <a:sym typeface="Roboto"/>
              </a:rPr>
              <a:t>D</a:t>
            </a:r>
            <a:r>
              <a:rPr lang="it" sz="1800" dirty="0">
                <a:solidFill>
                  <a:srgbClr val="262626"/>
                </a:solidFill>
                <a:latin typeface="Roboto"/>
                <a:ea typeface="Roboto"/>
                <a:sym typeface="Roboto"/>
              </a:rPr>
              <a:t>istribuzione, </a:t>
            </a:r>
            <a:r>
              <a:rPr lang="it-IT" sz="1800" dirty="0">
                <a:solidFill>
                  <a:srgbClr val="262626"/>
                </a:solidFill>
                <a:latin typeface="Roboto"/>
                <a:ea typeface="Roboto"/>
                <a:sym typeface="Roboto"/>
              </a:rPr>
              <a:t>I</a:t>
            </a:r>
            <a:r>
              <a:rPr lang="it" sz="1800" dirty="0">
                <a:solidFill>
                  <a:srgbClr val="262626"/>
                </a:solidFill>
                <a:latin typeface="Roboto"/>
                <a:ea typeface="Roboto"/>
                <a:sym typeface="Roboto"/>
              </a:rPr>
              <a:t>nformazione </a:t>
            </a:r>
            <a:r>
              <a:rPr lang="it-IT" sz="1800" dirty="0">
                <a:solidFill>
                  <a:srgbClr val="262626"/>
                </a:solidFill>
                <a:latin typeface="Roboto"/>
                <a:ea typeface="Roboto"/>
                <a:sym typeface="Roboto"/>
              </a:rPr>
              <a:t>e P</a:t>
            </a:r>
            <a:r>
              <a:rPr lang="it" sz="1800" dirty="0">
                <a:solidFill>
                  <a:srgbClr val="262626"/>
                </a:solidFill>
                <a:latin typeface="Roboto"/>
                <a:ea typeface="Roboto"/>
                <a:sym typeface="Roboto"/>
              </a:rPr>
              <a:t>romozione (</a:t>
            </a:r>
            <a:r>
              <a:rPr lang="it-IT" sz="1800" dirty="0">
                <a:solidFill>
                  <a:srgbClr val="262626"/>
                </a:solidFill>
                <a:latin typeface="Roboto"/>
                <a:ea typeface="Roboto"/>
                <a:sym typeface="Roboto"/>
              </a:rPr>
              <a:t>sui 5 territori-location)</a:t>
            </a:r>
          </a:p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" sz="1800" dirty="0">
              <a:solidFill>
                <a:srgbClr val="26262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42900">
              <a:lnSpc>
                <a:spcPct val="120000"/>
              </a:lnSpc>
              <a:buClr>
                <a:srgbClr val="262626"/>
              </a:buClr>
              <a:buSzPts val="1800"/>
              <a:buFont typeface="Roboto"/>
              <a:buChar char="●"/>
            </a:pPr>
            <a:r>
              <a:rPr lang="it-IT" sz="1800" dirty="0">
                <a:solidFill>
                  <a:srgbClr val="262626"/>
                </a:solidFill>
                <a:latin typeface="Roboto"/>
                <a:ea typeface="Roboto"/>
                <a:sym typeface="Roboto"/>
              </a:rPr>
              <a:t>Budget complessivo: 450.000,00 €</a:t>
            </a:r>
          </a:p>
          <a:p>
            <a:pPr marL="457200" indent="-342900">
              <a:lnSpc>
                <a:spcPct val="120000"/>
              </a:lnSpc>
              <a:buClr>
                <a:srgbClr val="262626"/>
              </a:buClr>
              <a:buSzPts val="1800"/>
              <a:buFont typeface="Roboto"/>
              <a:buChar char="●"/>
            </a:pPr>
            <a:r>
              <a:rPr lang="it-IT" sz="1800" dirty="0">
                <a:solidFill>
                  <a:srgbClr val="262626"/>
                </a:solidFill>
                <a:latin typeface="Roboto"/>
                <a:ea typeface="Roboto"/>
                <a:sym typeface="Roboto"/>
              </a:rPr>
              <a:t>Autore: impresa cinematografica o audiovisiva da individuare  tramite bando pubblico</a:t>
            </a:r>
          </a:p>
          <a:p>
            <a:pPr marL="457200" indent="-342900">
              <a:lnSpc>
                <a:spcPct val="120000"/>
              </a:lnSpc>
              <a:buClr>
                <a:srgbClr val="262626"/>
              </a:buClr>
              <a:buSzPts val="1800"/>
              <a:buFont typeface="Roboto"/>
              <a:buChar char="●"/>
            </a:pPr>
            <a:r>
              <a:rPr lang="it-IT" sz="1800" dirty="0">
                <a:solidFill>
                  <a:srgbClr val="262626"/>
                </a:solidFill>
                <a:latin typeface="Roboto"/>
                <a:ea typeface="Roboto"/>
                <a:sym typeface="Roboto"/>
              </a:rPr>
              <a:t>Il soggetto (singolo o serie), pur se libero nella proposta, dovrà essere coerente con lo scopo di valorizzazione paesaggistica, culturale e di fruizione turistica delle aree rurali interessate; il soggetto proposto potrebbe contenere al suo interno la tematica “itinerario di viaggio” </a:t>
            </a:r>
          </a:p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800" b="1" dirty="0">
              <a:solidFill>
                <a:srgbClr val="26262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" sz="1800" u="sng" dirty="0">
              <a:solidFill>
                <a:srgbClr val="26262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35"/>
          <p:cNvSpPr txBox="1">
            <a:spLocks noGrp="1"/>
          </p:cNvSpPr>
          <p:nvPr>
            <p:ph type="title" idx="4294967295"/>
          </p:nvPr>
        </p:nvSpPr>
        <p:spPr>
          <a:xfrm>
            <a:off x="311700" y="220100"/>
            <a:ext cx="8520600" cy="7440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Il progetto</a:t>
            </a:r>
            <a:endParaRPr sz="3600" b="1" i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9"/>
          <p:cNvSpPr/>
          <p:nvPr/>
        </p:nvSpPr>
        <p:spPr>
          <a:xfrm>
            <a:off x="-8550" y="0"/>
            <a:ext cx="9161100" cy="12075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9"/>
          <p:cNvSpPr txBox="1"/>
          <p:nvPr/>
        </p:nvSpPr>
        <p:spPr>
          <a:xfrm>
            <a:off x="98580" y="1519581"/>
            <a:ext cx="8656200" cy="38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Char char="●"/>
            </a:pPr>
            <a:r>
              <a:rPr lang="it-IT" sz="1800" b="1" i="1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Produzione</a:t>
            </a:r>
            <a:r>
              <a:rPr lang="it" sz="1800" b="1" i="1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 &gt; </a:t>
            </a:r>
            <a:r>
              <a:rPr lang="it" sz="1800" dirty="0">
                <a:solidFill>
                  <a:srgbClr val="262626"/>
                </a:solidFill>
                <a:latin typeface="Roboto"/>
                <a:ea typeface="Roboto"/>
                <a:sym typeface="Roboto"/>
              </a:rPr>
              <a:t>sceneggiatura</a:t>
            </a:r>
            <a:r>
              <a:rPr lang="it" sz="1800" i="1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,</a:t>
            </a:r>
            <a:r>
              <a:rPr lang="it" sz="1800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 sviluppo progetto integrato di produzion</a:t>
            </a:r>
            <a:r>
              <a:rPr lang="it-IT" sz="1800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e, pre-produzione, </a:t>
            </a:r>
            <a:r>
              <a:rPr lang="it" sz="1800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riprese</a:t>
            </a:r>
            <a:r>
              <a:rPr lang="it" sz="1800" dirty="0">
                <a:solidFill>
                  <a:srgbClr val="262626"/>
                </a:solidFill>
                <a:latin typeface="Roboto"/>
                <a:ea typeface="Roboto"/>
                <a:sym typeface="Roboto"/>
              </a:rPr>
              <a:t>, Post-produzione, montaggio, sonorizzazione, sottotitolatura e traduzioni, realizzazione copia master, trailer ed edizioni dedicate ai singoli GAL</a:t>
            </a:r>
            <a:endParaRPr sz="1800" dirty="0">
              <a:solidFill>
                <a:srgbClr val="262626"/>
              </a:solidFill>
              <a:latin typeface="Roboto"/>
              <a:ea typeface="Roboto"/>
              <a:sym typeface="Roboto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Char char="●"/>
            </a:pPr>
            <a:r>
              <a:rPr lang="it" sz="1800" b="1" i="1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Distribuzione &gt; </a:t>
            </a:r>
            <a:r>
              <a:rPr lang="it" sz="1800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proiezioni a Festival, rassegne, circuiti cinematografici, TV e VOD, sviluppo progetto di diffusione web</a:t>
            </a: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Roboto"/>
              <a:buChar char="●"/>
            </a:pPr>
            <a:r>
              <a:rPr lang="it" sz="1800" b="1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Informazione</a:t>
            </a:r>
            <a:r>
              <a:rPr lang="it" sz="1800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it" sz="1800" b="1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&gt;</a:t>
            </a:r>
            <a:r>
              <a:rPr lang="it" sz="1800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it-IT" sz="1800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visual </a:t>
            </a:r>
            <a:r>
              <a:rPr lang="it-IT" sz="1800" dirty="0" err="1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identity</a:t>
            </a:r>
            <a:r>
              <a:rPr lang="it-IT" sz="1800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, materiali informatici, mappe digitali degli itinerari, video promozionali, social</a:t>
            </a:r>
          </a:p>
          <a:p>
            <a:pPr marL="11430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</a:pPr>
            <a:endParaRPr sz="1800" dirty="0">
              <a:solidFill>
                <a:srgbClr val="26262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endParaRPr sz="1800" dirty="0">
              <a:solidFill>
                <a:srgbClr val="26262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2" name="Google Shape;262;p39"/>
          <p:cNvSpPr txBox="1">
            <a:spLocks noGrp="1"/>
          </p:cNvSpPr>
          <p:nvPr>
            <p:ph type="title" idx="4294967295"/>
          </p:nvPr>
        </p:nvSpPr>
        <p:spPr>
          <a:xfrm>
            <a:off x="311700" y="220100"/>
            <a:ext cx="8520600" cy="7440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Descrizione del servizio</a:t>
            </a:r>
            <a:endParaRPr sz="3600" b="1" i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2"/>
          <p:cNvSpPr/>
          <p:nvPr/>
        </p:nvSpPr>
        <p:spPr>
          <a:xfrm>
            <a:off x="-19425" y="0"/>
            <a:ext cx="9161100" cy="1195545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6AA84F"/>
              </a:highlight>
            </a:endParaRPr>
          </a:p>
        </p:txBody>
      </p:sp>
      <p:cxnSp>
        <p:nvCxnSpPr>
          <p:cNvPr id="283" name="Google Shape;283;p42"/>
          <p:cNvCxnSpPr>
            <a:cxnSpLocks/>
          </p:cNvCxnSpPr>
          <p:nvPr/>
        </p:nvCxnSpPr>
        <p:spPr>
          <a:xfrm flipV="1">
            <a:off x="569016" y="1626241"/>
            <a:ext cx="0" cy="138249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84" name="Google Shape;284;p42"/>
          <p:cNvSpPr txBox="1">
            <a:spLocks noGrp="1"/>
          </p:cNvSpPr>
          <p:nvPr>
            <p:ph type="title"/>
          </p:nvPr>
        </p:nvSpPr>
        <p:spPr>
          <a:xfrm>
            <a:off x="572399" y="1448238"/>
            <a:ext cx="1884465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15 Ottobre 2019</a:t>
            </a:r>
            <a:endParaRPr sz="18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5" name="Google Shape;285;p42"/>
          <p:cNvSpPr txBox="1">
            <a:spLocks noGrp="1"/>
          </p:cNvSpPr>
          <p:nvPr>
            <p:ph type="body" idx="1"/>
          </p:nvPr>
        </p:nvSpPr>
        <p:spPr>
          <a:xfrm>
            <a:off x="607285" y="1822426"/>
            <a:ext cx="2029493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sz="1200" dirty="0">
                <a:latin typeface="Roboto"/>
                <a:ea typeface="Roboto"/>
                <a:cs typeface="Roboto"/>
                <a:sym typeface="Roboto"/>
              </a:rPr>
              <a:t>Preventivazione e presentazione Piani delle attività da parte dei GAL</a:t>
            </a:r>
            <a:endParaRPr sz="12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86" name="Google Shape;286;p42"/>
          <p:cNvCxnSpPr>
            <a:cxnSpLocks/>
          </p:cNvCxnSpPr>
          <p:nvPr/>
        </p:nvCxnSpPr>
        <p:spPr>
          <a:xfrm>
            <a:off x="2479019" y="3374996"/>
            <a:ext cx="0" cy="47182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87" name="Google Shape;287;p42"/>
          <p:cNvSpPr txBox="1">
            <a:spLocks noGrp="1"/>
          </p:cNvSpPr>
          <p:nvPr>
            <p:ph type="title"/>
          </p:nvPr>
        </p:nvSpPr>
        <p:spPr>
          <a:xfrm>
            <a:off x="748046" y="3650766"/>
            <a:ext cx="1814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Dicembre 2019</a:t>
            </a:r>
            <a:endParaRPr sz="18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8" name="Google Shape;288;p42"/>
          <p:cNvSpPr txBox="1">
            <a:spLocks noGrp="1"/>
          </p:cNvSpPr>
          <p:nvPr>
            <p:ph type="body" idx="1"/>
          </p:nvPr>
        </p:nvSpPr>
        <p:spPr>
          <a:xfrm>
            <a:off x="757285" y="3940792"/>
            <a:ext cx="1814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latin typeface="Roboto"/>
                <a:ea typeface="Roboto"/>
                <a:cs typeface="Roboto"/>
                <a:sym typeface="Roboto"/>
              </a:rPr>
              <a:t>Avvio azioni di</a:t>
            </a:r>
            <a:r>
              <a:rPr lang="it" sz="1200" dirty="0">
                <a:latin typeface="Roboto"/>
                <a:ea typeface="Roboto"/>
                <a:cs typeface="Roboto"/>
                <a:sym typeface="Roboto"/>
              </a:rPr>
              <a:t> progetto</a:t>
            </a:r>
            <a:endParaRPr sz="12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89" name="Google Shape;289;p42"/>
          <p:cNvCxnSpPr>
            <a:cxnSpLocks/>
          </p:cNvCxnSpPr>
          <p:nvPr/>
        </p:nvCxnSpPr>
        <p:spPr>
          <a:xfrm flipV="1">
            <a:off x="5432161" y="2075536"/>
            <a:ext cx="0" cy="90773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90" name="Google Shape;290;p42"/>
          <p:cNvSpPr txBox="1">
            <a:spLocks noGrp="1"/>
          </p:cNvSpPr>
          <p:nvPr>
            <p:ph type="title"/>
          </p:nvPr>
        </p:nvSpPr>
        <p:spPr>
          <a:xfrm>
            <a:off x="4180361" y="3860516"/>
            <a:ext cx="1814100" cy="3921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Maggio</a:t>
            </a:r>
            <a:r>
              <a:rPr lang="it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2020</a:t>
            </a:r>
            <a:endParaRPr sz="18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1" name="Google Shape;291;p42"/>
          <p:cNvSpPr txBox="1">
            <a:spLocks noGrp="1"/>
          </p:cNvSpPr>
          <p:nvPr>
            <p:ph type="body" idx="1"/>
          </p:nvPr>
        </p:nvSpPr>
        <p:spPr>
          <a:xfrm>
            <a:off x="4180361" y="4056984"/>
            <a:ext cx="1814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latin typeface="Roboto"/>
                <a:ea typeface="Roboto"/>
                <a:cs typeface="Roboto"/>
                <a:sym typeface="Roboto"/>
              </a:rPr>
              <a:t>Assegnazione progetto a casa di produzione </a:t>
            </a:r>
            <a:endParaRPr sz="12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92" name="Google Shape;292;p42"/>
          <p:cNvCxnSpPr>
            <a:cxnSpLocks/>
          </p:cNvCxnSpPr>
          <p:nvPr/>
        </p:nvCxnSpPr>
        <p:spPr>
          <a:xfrm>
            <a:off x="6563844" y="3341391"/>
            <a:ext cx="0" cy="50489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93" name="Google Shape;293;p42"/>
          <p:cNvSpPr txBox="1">
            <a:spLocks noGrp="1"/>
          </p:cNvSpPr>
          <p:nvPr>
            <p:ph type="title"/>
          </p:nvPr>
        </p:nvSpPr>
        <p:spPr>
          <a:xfrm>
            <a:off x="5419972" y="1866267"/>
            <a:ext cx="1814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Giugno</a:t>
            </a:r>
            <a:r>
              <a:rPr lang="it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2020</a:t>
            </a:r>
            <a:endParaRPr sz="18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4" name="Google Shape;294;p42"/>
          <p:cNvSpPr txBox="1">
            <a:spLocks noGrp="1"/>
          </p:cNvSpPr>
          <p:nvPr>
            <p:ph type="body" idx="1"/>
          </p:nvPr>
        </p:nvSpPr>
        <p:spPr>
          <a:xfrm>
            <a:off x="5447683" y="2140374"/>
            <a:ext cx="1814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latin typeface="Roboto"/>
                <a:ea typeface="Roboto"/>
                <a:cs typeface="Roboto"/>
                <a:sym typeface="Roboto"/>
              </a:rPr>
              <a:t>Inizio attività</a:t>
            </a:r>
            <a:endParaRPr sz="12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5" name="Google Shape;295;p42"/>
          <p:cNvSpPr txBox="1">
            <a:spLocks noGrp="1"/>
          </p:cNvSpPr>
          <p:nvPr>
            <p:ph type="title"/>
          </p:nvPr>
        </p:nvSpPr>
        <p:spPr>
          <a:xfrm>
            <a:off x="6542921" y="3646206"/>
            <a:ext cx="1814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Gennaio</a:t>
            </a:r>
            <a:r>
              <a:rPr lang="it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2021</a:t>
            </a:r>
            <a:endParaRPr sz="18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6" name="Google Shape;296;p42"/>
          <p:cNvSpPr txBox="1">
            <a:spLocks noGrp="1"/>
          </p:cNvSpPr>
          <p:nvPr>
            <p:ph type="body" idx="1"/>
          </p:nvPr>
        </p:nvSpPr>
        <p:spPr>
          <a:xfrm>
            <a:off x="6542921" y="3936232"/>
            <a:ext cx="1814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latin typeface="Roboto"/>
                <a:ea typeface="Roboto"/>
                <a:cs typeface="Roboto"/>
                <a:sym typeface="Roboto"/>
              </a:rPr>
              <a:t>Fine produzione</a:t>
            </a:r>
            <a:endParaRPr sz="12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297" name="Google Shape;297;p42"/>
          <p:cNvGraphicFramePr/>
          <p:nvPr>
            <p:extLst>
              <p:ext uri="{D42A27DB-BD31-4B8C-83A1-F6EECF244321}">
                <p14:modId xmlns:p14="http://schemas.microsoft.com/office/powerpoint/2010/main" val="344829690"/>
              </p:ext>
            </p:extLst>
          </p:nvPr>
        </p:nvGraphicFramePr>
        <p:xfrm>
          <a:off x="175491" y="2983265"/>
          <a:ext cx="8793012" cy="396210"/>
        </p:xfrm>
        <a:graphic>
          <a:graphicData uri="http://schemas.openxmlformats.org/drawingml/2006/table">
            <a:tbl>
              <a:tblPr>
                <a:noFill/>
                <a:tableStyleId>{5C2DE027-258F-4FB7-97DD-196A9441F499}</a:tableStyleId>
              </a:tblPr>
              <a:tblGrid>
                <a:gridCol w="732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2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2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27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27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27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27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275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275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275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275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275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b="1">
                          <a:solidFill>
                            <a:srgbClr val="6AA84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2019</a:t>
                      </a:r>
                      <a:endParaRPr b="1">
                        <a:solidFill>
                          <a:srgbClr val="FF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>
                        <a:solidFill>
                          <a:srgbClr val="FF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>
                        <a:solidFill>
                          <a:srgbClr val="FF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FF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b="1" dirty="0">
                          <a:solidFill>
                            <a:srgbClr val="6AA84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2020</a:t>
                      </a:r>
                      <a:endParaRPr b="1" dirty="0">
                        <a:solidFill>
                          <a:srgbClr val="6AA84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>
                        <a:solidFill>
                          <a:srgbClr val="FF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FF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dirty="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b="1" dirty="0">
                          <a:solidFill>
                            <a:srgbClr val="6AA84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2021</a:t>
                      </a:r>
                      <a:endParaRPr dirty="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dirty="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dirty="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9" name="Google Shape;299;p42"/>
          <p:cNvSpPr txBox="1">
            <a:spLocks noGrp="1"/>
          </p:cNvSpPr>
          <p:nvPr>
            <p:ph type="body" idx="1"/>
          </p:nvPr>
        </p:nvSpPr>
        <p:spPr>
          <a:xfrm>
            <a:off x="2975882" y="2411898"/>
            <a:ext cx="1814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latin typeface="Roboto"/>
                <a:ea typeface="Roboto"/>
                <a:cs typeface="Roboto"/>
                <a:sym typeface="Roboto"/>
              </a:rPr>
              <a:t>Pubblicazione bando</a:t>
            </a:r>
            <a:r>
              <a:rPr lang="it" sz="12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2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0" name="Google Shape;300;p42"/>
          <p:cNvSpPr txBox="1">
            <a:spLocks noGrp="1"/>
          </p:cNvSpPr>
          <p:nvPr>
            <p:ph type="title"/>
          </p:nvPr>
        </p:nvSpPr>
        <p:spPr>
          <a:xfrm>
            <a:off x="2944420" y="2075536"/>
            <a:ext cx="2262121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Entro Febbraio</a:t>
            </a:r>
            <a:r>
              <a:rPr lang="it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2020</a:t>
            </a:r>
            <a:endParaRPr sz="18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2" name="Google Shape;302;p42"/>
          <p:cNvSpPr txBox="1">
            <a:spLocks noGrp="1"/>
          </p:cNvSpPr>
          <p:nvPr>
            <p:ph type="title"/>
          </p:nvPr>
        </p:nvSpPr>
        <p:spPr>
          <a:xfrm>
            <a:off x="311700" y="220100"/>
            <a:ext cx="8520600" cy="7440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Tempistiche di realizzazione</a:t>
            </a:r>
            <a:endParaRPr sz="3600" b="1" i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5" name="Google Shape;283;p42">
            <a:extLst>
              <a:ext uri="{FF2B5EF4-FFF2-40B4-BE49-F238E27FC236}">
                <a16:creationId xmlns:a16="http://schemas.microsoft.com/office/drawing/2014/main" id="{7113D38E-CA7F-4D2B-AF2A-3B6105D39D1A}"/>
              </a:ext>
            </a:extLst>
          </p:cNvPr>
          <p:cNvCxnSpPr>
            <a:cxnSpLocks/>
          </p:cNvCxnSpPr>
          <p:nvPr/>
        </p:nvCxnSpPr>
        <p:spPr>
          <a:xfrm flipV="1">
            <a:off x="2882724" y="2281419"/>
            <a:ext cx="0" cy="70943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6" name="Google Shape;286;p42">
            <a:extLst>
              <a:ext uri="{FF2B5EF4-FFF2-40B4-BE49-F238E27FC236}">
                <a16:creationId xmlns:a16="http://schemas.microsoft.com/office/drawing/2014/main" id="{514347AC-605B-46B6-8D63-95AC7FB335FE}"/>
              </a:ext>
            </a:extLst>
          </p:cNvPr>
          <p:cNvCxnSpPr>
            <a:cxnSpLocks/>
          </p:cNvCxnSpPr>
          <p:nvPr/>
        </p:nvCxnSpPr>
        <p:spPr>
          <a:xfrm>
            <a:off x="4164654" y="3371737"/>
            <a:ext cx="0" cy="69079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7" name="Google Shape;289;p42">
            <a:extLst>
              <a:ext uri="{FF2B5EF4-FFF2-40B4-BE49-F238E27FC236}">
                <a16:creationId xmlns:a16="http://schemas.microsoft.com/office/drawing/2014/main" id="{8F876BE7-FFF0-43B1-A1ED-1ED68F56C2E5}"/>
              </a:ext>
            </a:extLst>
          </p:cNvPr>
          <p:cNvCxnSpPr>
            <a:cxnSpLocks/>
          </p:cNvCxnSpPr>
          <p:nvPr/>
        </p:nvCxnSpPr>
        <p:spPr>
          <a:xfrm flipV="1">
            <a:off x="7212783" y="2218399"/>
            <a:ext cx="0" cy="77553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8" name="Google Shape;293;p42">
            <a:extLst>
              <a:ext uri="{FF2B5EF4-FFF2-40B4-BE49-F238E27FC236}">
                <a16:creationId xmlns:a16="http://schemas.microsoft.com/office/drawing/2014/main" id="{22BC66D3-7FD0-482F-9970-4504D0AC7EF3}"/>
              </a:ext>
            </a:extLst>
          </p:cNvPr>
          <p:cNvSpPr txBox="1">
            <a:spLocks/>
          </p:cNvSpPr>
          <p:nvPr/>
        </p:nvSpPr>
        <p:spPr>
          <a:xfrm>
            <a:off x="7228301" y="2029187"/>
            <a:ext cx="18141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18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Settembre 2021</a:t>
            </a:r>
          </a:p>
        </p:txBody>
      </p:sp>
      <p:sp>
        <p:nvSpPr>
          <p:cNvPr id="39" name="Google Shape;294;p42">
            <a:extLst>
              <a:ext uri="{FF2B5EF4-FFF2-40B4-BE49-F238E27FC236}">
                <a16:creationId xmlns:a16="http://schemas.microsoft.com/office/drawing/2014/main" id="{DA7EEF27-A3F3-4253-826F-0648DD22F964}"/>
              </a:ext>
            </a:extLst>
          </p:cNvPr>
          <p:cNvSpPr txBox="1">
            <a:spLocks/>
          </p:cNvSpPr>
          <p:nvPr/>
        </p:nvSpPr>
        <p:spPr>
          <a:xfrm>
            <a:off x="7246776" y="2238642"/>
            <a:ext cx="18141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1200" dirty="0">
                <a:latin typeface="Roboto"/>
                <a:ea typeface="Roboto"/>
                <a:cs typeface="Roboto"/>
                <a:sym typeface="Roboto"/>
              </a:rPr>
              <a:t>Fine attività di informazione e distribuzione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/>
              <a:buNone/>
            </a:pPr>
            <a:endParaRPr lang="it-IT" sz="12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250" y="3492150"/>
            <a:ext cx="6905625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3"/>
          <p:cNvSpPr txBox="1">
            <a:spLocks noGrp="1"/>
          </p:cNvSpPr>
          <p:nvPr>
            <p:ph type="title"/>
          </p:nvPr>
        </p:nvSpPr>
        <p:spPr>
          <a:xfrm>
            <a:off x="490250" y="1764150"/>
            <a:ext cx="7590900" cy="1598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VeGAL</a:t>
            </a:r>
            <a:br>
              <a:rPr lang="it" sz="22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it" sz="22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tel.  +39 0421.394202</a:t>
            </a:r>
            <a:endParaRPr sz="220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vegal@vegal.net </a:t>
            </a:r>
            <a:endParaRPr sz="220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200" u="sng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www.vegal.net</a:t>
            </a:r>
            <a:endParaRPr sz="220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Google Shape;281;p42">
            <a:extLst>
              <a:ext uri="{FF2B5EF4-FFF2-40B4-BE49-F238E27FC236}">
                <a16:creationId xmlns:a16="http://schemas.microsoft.com/office/drawing/2014/main" id="{ABB02C96-8086-4E17-9977-8EA54ED28D36}"/>
              </a:ext>
            </a:extLst>
          </p:cNvPr>
          <p:cNvSpPr/>
          <p:nvPr/>
        </p:nvSpPr>
        <p:spPr>
          <a:xfrm>
            <a:off x="-19425" y="0"/>
            <a:ext cx="9161100" cy="1195545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6AA84F"/>
              </a:highlight>
            </a:endParaRPr>
          </a:p>
        </p:txBody>
      </p:sp>
      <p:sp>
        <p:nvSpPr>
          <p:cNvPr id="7" name="Google Shape;302;p42">
            <a:extLst>
              <a:ext uri="{FF2B5EF4-FFF2-40B4-BE49-F238E27FC236}">
                <a16:creationId xmlns:a16="http://schemas.microsoft.com/office/drawing/2014/main" id="{60C0ABB2-B1F1-43E2-AE80-1E6CC792CAF3}"/>
              </a:ext>
            </a:extLst>
          </p:cNvPr>
          <p:cNvSpPr txBox="1">
            <a:spLocks/>
          </p:cNvSpPr>
          <p:nvPr/>
        </p:nvSpPr>
        <p:spPr>
          <a:xfrm>
            <a:off x="311700" y="220100"/>
            <a:ext cx="8520600" cy="744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6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Informazioni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/>
          <p:nvPr/>
        </p:nvSpPr>
        <p:spPr>
          <a:xfrm>
            <a:off x="-19425" y="0"/>
            <a:ext cx="9161100" cy="14682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title" idx="4294967295"/>
          </p:nvPr>
        </p:nvSpPr>
        <p:spPr>
          <a:xfrm>
            <a:off x="311700" y="220100"/>
            <a:ext cx="8520600" cy="10122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 b="1">
                <a:solidFill>
                  <a:srgbClr val="FFFFFF"/>
                </a:solidFill>
              </a:rPr>
              <a:t>Chi sono i GAL </a:t>
            </a:r>
            <a:endParaRPr sz="3600" b="1" i="1">
              <a:solidFill>
                <a:srgbClr val="FFFFFF"/>
              </a:solidFill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490700" y="2104075"/>
            <a:ext cx="8425800" cy="26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 </a:t>
            </a:r>
            <a:r>
              <a:rPr lang="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sono 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partenariati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pubblico-privati che attuano strategie territoriali di sviluppo locale integrate e multisettoriali, definite in un </a:t>
            </a:r>
            <a:r>
              <a:rPr lang="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Programma di Sviluppo Locale 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(PSL)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 PSL, attuati con approccio </a:t>
            </a:r>
            <a:r>
              <a:rPr lang="it" sz="18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bottom up 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 lo sviluppo dei territori rurali, sono finanziati 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dal 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Programma LEADER 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Misura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19 del </a:t>
            </a:r>
            <a:r>
              <a:rPr lang="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PSR 2014/2020 </a:t>
            </a:r>
            <a:r>
              <a:rPr lang="it-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Veneto</a:t>
            </a: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ll’interno dei PSL i GAL possono promuovere “</a:t>
            </a:r>
            <a:r>
              <a:rPr lang="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progetti di cooperazione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”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CE00EEE-B789-439B-A84E-27136B43D8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r="-16" b="7758"/>
          <a:stretch/>
        </p:blipFill>
        <p:spPr>
          <a:xfrm>
            <a:off x="3223" y="2"/>
            <a:ext cx="9140777" cy="5614555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0000"/>
                <a:lumOff val="80000"/>
                <a:alpha val="81000"/>
              </a:schemeClr>
            </a:outerShdw>
          </a:effectLst>
        </p:spPr>
      </p:pic>
      <p:sp>
        <p:nvSpPr>
          <p:cNvPr id="7" name="Google Shape;55;p13">
            <a:extLst>
              <a:ext uri="{FF2B5EF4-FFF2-40B4-BE49-F238E27FC236}">
                <a16:creationId xmlns:a16="http://schemas.microsoft.com/office/drawing/2014/main" id="{E87DB23E-22B8-4A61-B2E2-F8E9FC1C295F}"/>
              </a:ext>
            </a:extLst>
          </p:cNvPr>
          <p:cNvSpPr txBox="1">
            <a:spLocks/>
          </p:cNvSpPr>
          <p:nvPr/>
        </p:nvSpPr>
        <p:spPr>
          <a:xfrm>
            <a:off x="240146" y="286329"/>
            <a:ext cx="3574473" cy="1043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4800" b="1" dirty="0">
                <a:solidFill>
                  <a:srgbClr val="FFFFFF"/>
                </a:solidFill>
                <a:highlight>
                  <a:srgbClr val="6AA84F"/>
                </a:highlight>
                <a:latin typeface="Roboto" panose="020B0604020202020204" charset="0"/>
                <a:ea typeface="Roboto" panose="020B0604020202020204" charset="0"/>
              </a:rPr>
              <a:t>I territori</a:t>
            </a:r>
          </a:p>
        </p:txBody>
      </p:sp>
    </p:spTree>
    <p:extLst>
      <p:ext uri="{BB962C8B-B14F-4D97-AF65-F5344CB8AC3E}">
        <p14:creationId xmlns:p14="http://schemas.microsoft.com/office/powerpoint/2010/main" val="1734734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>
            <a:off x="4585350" y="0"/>
            <a:ext cx="4556400" cy="51435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" name="Google Shape;90;p16"/>
          <p:cNvPicPr preferRelativeResize="0"/>
          <p:nvPr/>
        </p:nvPicPr>
        <p:blipFill rotWithShape="1">
          <a:blip r:embed="rId3">
            <a:alphaModFix amt="90000"/>
          </a:blip>
          <a:srcRect l="2847" r="2847"/>
          <a:stretch/>
        </p:blipFill>
        <p:spPr>
          <a:xfrm>
            <a:off x="-9150" y="0"/>
            <a:ext cx="4594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>
            <a:spLocks noGrp="1"/>
          </p:cNvSpPr>
          <p:nvPr>
            <p:ph type="body" idx="4294967295"/>
          </p:nvPr>
        </p:nvSpPr>
        <p:spPr>
          <a:xfrm>
            <a:off x="3761100" y="2364825"/>
            <a:ext cx="549600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24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4294967295"/>
          </p:nvPr>
        </p:nvSpPr>
        <p:spPr>
          <a:xfrm>
            <a:off x="1246500" y="2084550"/>
            <a:ext cx="549600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24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" name="Google Shape;93;p16"/>
          <p:cNvSpPr txBox="1">
            <a:spLocks noGrp="1"/>
          </p:cNvSpPr>
          <p:nvPr>
            <p:ph type="body" idx="4294967295"/>
          </p:nvPr>
        </p:nvSpPr>
        <p:spPr>
          <a:xfrm>
            <a:off x="1796100" y="3653125"/>
            <a:ext cx="549600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24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" name="Google Shape;94;p16"/>
          <p:cNvSpPr txBox="1">
            <a:spLocks noGrp="1"/>
          </p:cNvSpPr>
          <p:nvPr>
            <p:ph type="body" idx="4294967295"/>
          </p:nvPr>
        </p:nvSpPr>
        <p:spPr>
          <a:xfrm>
            <a:off x="1501675" y="4101475"/>
            <a:ext cx="549600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sz="24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" name="Google Shape;95;p16"/>
          <p:cNvSpPr txBox="1">
            <a:spLocks noGrp="1"/>
          </p:cNvSpPr>
          <p:nvPr>
            <p:ph type="body" idx="4294967295"/>
          </p:nvPr>
        </p:nvSpPr>
        <p:spPr>
          <a:xfrm>
            <a:off x="2456850" y="1804850"/>
            <a:ext cx="549600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endParaRPr sz="24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115;p19">
            <a:extLst>
              <a:ext uri="{FF2B5EF4-FFF2-40B4-BE49-F238E27FC236}">
                <a16:creationId xmlns:a16="http://schemas.microsoft.com/office/drawing/2014/main" id="{73A6BE62-2B2A-4E36-95D2-F63246D59BA7}"/>
              </a:ext>
            </a:extLst>
          </p:cNvPr>
          <p:cNvSpPr txBox="1"/>
          <p:nvPr/>
        </p:nvSpPr>
        <p:spPr>
          <a:xfrm>
            <a:off x="4517276" y="1228435"/>
            <a:ext cx="4624474" cy="3038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it-IT" sz="19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1. Venezia Orientale</a:t>
            </a:r>
            <a:endParaRPr sz="19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143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it-IT" sz="19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2. Montagna e Pedemontana Vicentina </a:t>
            </a:r>
          </a:p>
          <a:p>
            <a:pPr marL="1143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it-IT" sz="19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3. Colli Euganei e Bassa padovana</a:t>
            </a:r>
          </a:p>
          <a:p>
            <a:pPr marL="1143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it-IT" sz="19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4. Medio Polesine</a:t>
            </a:r>
          </a:p>
          <a:p>
            <a:pPr marL="1143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it-IT" sz="19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5. Alta Marca trevigiana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7"/>
          <p:cNvPicPr preferRelativeResize="0"/>
          <p:nvPr/>
        </p:nvPicPr>
        <p:blipFill rotWithShape="1">
          <a:blip r:embed="rId3">
            <a:alphaModFix/>
          </a:blip>
          <a:srcRect l="3907" r="6878"/>
          <a:stretch/>
        </p:blipFill>
        <p:spPr>
          <a:xfrm>
            <a:off x="0" y="-46125"/>
            <a:ext cx="9226000" cy="518962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>
            <a:spLocks noGrp="1"/>
          </p:cNvSpPr>
          <p:nvPr>
            <p:ph type="title" idx="4294967295"/>
          </p:nvPr>
        </p:nvSpPr>
        <p:spPr>
          <a:xfrm>
            <a:off x="311700" y="119650"/>
            <a:ext cx="3835427" cy="767041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3600" b="1" dirty="0">
                <a:solidFill>
                  <a:schemeClr val="lt1"/>
                </a:solidFill>
                <a:highlight>
                  <a:srgbClr val="93C47D"/>
                </a:highlight>
                <a:latin typeface="Roboto"/>
                <a:ea typeface="Roboto"/>
                <a:cs typeface="Roboto"/>
                <a:sym typeface="Roboto"/>
              </a:rPr>
              <a:t>Venezia Orientale</a:t>
            </a:r>
            <a:endParaRPr sz="3600" b="1" dirty="0">
              <a:solidFill>
                <a:schemeClr val="lt1"/>
              </a:solidFill>
              <a:highlight>
                <a:srgbClr val="93C47D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/>
        </p:nvSpPr>
        <p:spPr>
          <a:xfrm>
            <a:off x="240144" y="1427600"/>
            <a:ext cx="8423565" cy="32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dirty="0">
                <a:latin typeface="Roboto"/>
                <a:ea typeface="Roboto"/>
                <a:cs typeface="Roboto"/>
                <a:sym typeface="Roboto"/>
              </a:rPr>
              <a:t>Elementi identitari del paesaggio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Paesaggio della bonifica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"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are, lagune, valli, fiumi, canali e cave, 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un territorio posto in gran parte sotto il livello del mare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"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ntiche vie d'acqua usate per il trasporto e il commercio dai tempi dei Romani fino a parte del Novecento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Sile, Piave, Livenza, Lemene, Tagliamento, Litoranea Veneta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" name="Google Shape;109;p18"/>
          <p:cNvSpPr/>
          <p:nvPr/>
        </p:nvSpPr>
        <p:spPr>
          <a:xfrm>
            <a:off x="-1" y="0"/>
            <a:ext cx="9141675" cy="12075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03;p17">
            <a:extLst>
              <a:ext uri="{FF2B5EF4-FFF2-40B4-BE49-F238E27FC236}">
                <a16:creationId xmlns:a16="http://schemas.microsoft.com/office/drawing/2014/main" id="{763956F6-1BC4-48B8-8CE5-C0FB9CB9F5C6}"/>
              </a:ext>
            </a:extLst>
          </p:cNvPr>
          <p:cNvSpPr txBox="1">
            <a:spLocks/>
          </p:cNvSpPr>
          <p:nvPr/>
        </p:nvSpPr>
        <p:spPr>
          <a:xfrm>
            <a:off x="311700" y="119650"/>
            <a:ext cx="3835427" cy="767041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it-IT" sz="3600" b="1" dirty="0">
                <a:solidFill>
                  <a:srgbClr val="FFFFFF"/>
                </a:solidFill>
                <a:latin typeface="Roboto"/>
                <a:ea typeface="Roboto"/>
                <a:sym typeface="Roboto"/>
              </a:rPr>
              <a:t>Venezia Orientale</a:t>
            </a:r>
          </a:p>
          <a:p>
            <a:endParaRPr lang="it-IT" sz="3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/>
        </p:nvSpPr>
        <p:spPr>
          <a:xfrm>
            <a:off x="311700" y="1480902"/>
            <a:ext cx="3909318" cy="3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Turismo 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Turismo balneare stagionale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Prodotti enogastonomici (vini DOC, DOCG e bio, prodotti ittici)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42900">
              <a:lnSpc>
                <a:spcPct val="120000"/>
              </a:lnSpc>
              <a:buClr>
                <a:schemeClr val="dk1"/>
              </a:buClr>
              <a:buSzPts val="1800"/>
              <a:buFont typeface="Roboto"/>
              <a:buChar char="●"/>
            </a:pP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Turismo culturale (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Centri storici 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 archeologici, Festival musica)</a:t>
            </a: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Manufatti della bonifica e dell’acqua (idrovore, mulini, fari)</a:t>
            </a:r>
          </a:p>
        </p:txBody>
      </p:sp>
      <p:sp>
        <p:nvSpPr>
          <p:cNvPr id="116" name="Google Shape;116;p19"/>
          <p:cNvSpPr txBox="1"/>
          <p:nvPr/>
        </p:nvSpPr>
        <p:spPr>
          <a:xfrm>
            <a:off x="4335405" y="1434373"/>
            <a:ext cx="4666500" cy="3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Cicloturismo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“GiraLagune” (lungo 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gli 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itinerari Eurovelo 8 “Mediterranean Route” e Ciclovi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Adriatica 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 VE-TS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collegamenti costa-entroterra </a:t>
            </a:r>
            <a:r>
              <a:rPr lang="it-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lungo i fiumi:</a:t>
            </a:r>
            <a:r>
              <a:rPr lang="it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“GiraTagliamento”, “GiraLemene”, “GiraLivenza”, “GiraPiave” e “GiraSile”</a:t>
            </a: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19"/>
          <p:cNvSpPr/>
          <p:nvPr/>
        </p:nvSpPr>
        <p:spPr>
          <a:xfrm>
            <a:off x="-8550" y="0"/>
            <a:ext cx="9161100" cy="12075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3;p17">
            <a:extLst>
              <a:ext uri="{FF2B5EF4-FFF2-40B4-BE49-F238E27FC236}">
                <a16:creationId xmlns:a16="http://schemas.microsoft.com/office/drawing/2014/main" id="{3BD67ECA-7F67-49B7-93F7-7D302D4EBBB5}"/>
              </a:ext>
            </a:extLst>
          </p:cNvPr>
          <p:cNvSpPr txBox="1">
            <a:spLocks/>
          </p:cNvSpPr>
          <p:nvPr/>
        </p:nvSpPr>
        <p:spPr>
          <a:xfrm>
            <a:off x="311700" y="119650"/>
            <a:ext cx="3835427" cy="767041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it-IT" sz="3600" b="1" dirty="0">
                <a:solidFill>
                  <a:srgbClr val="FFFFFF"/>
                </a:solidFill>
                <a:latin typeface="Roboto"/>
                <a:ea typeface="Roboto"/>
                <a:sym typeface="Roboto"/>
              </a:rPr>
              <a:t>Venezia Orientale</a:t>
            </a:r>
          </a:p>
          <a:p>
            <a:endParaRPr lang="it-IT" sz="3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0"/>
          <p:cNvPicPr preferRelativeResize="0"/>
          <p:nvPr/>
        </p:nvPicPr>
        <p:blipFill rotWithShape="1">
          <a:blip r:embed="rId3">
            <a:alphaModFix/>
          </a:blip>
          <a:srcRect t="15725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>
            <a:spLocks noGrp="1"/>
          </p:cNvSpPr>
          <p:nvPr>
            <p:ph type="title" idx="4294967295"/>
          </p:nvPr>
        </p:nvSpPr>
        <p:spPr>
          <a:xfrm>
            <a:off x="311699" y="119650"/>
            <a:ext cx="7668519" cy="730095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it-IT" sz="3600" b="1" dirty="0">
                <a:solidFill>
                  <a:schemeClr val="bg1"/>
                </a:solidFill>
                <a:highlight>
                  <a:srgbClr val="93C47D"/>
                </a:highlight>
                <a:latin typeface="Roboto"/>
                <a:ea typeface="Roboto"/>
                <a:cs typeface="Roboto"/>
                <a:sym typeface="Roboto"/>
              </a:rPr>
              <a:t>Montagna e Pedemontana Vicentina</a:t>
            </a:r>
            <a:endParaRPr sz="3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1175</Words>
  <Application>Microsoft Office PowerPoint</Application>
  <PresentationFormat>Presentazione su schermo (16:9)</PresentationFormat>
  <Paragraphs>183</Paragraphs>
  <Slides>29</Slides>
  <Notes>29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3" baseType="lpstr">
      <vt:lpstr>Roboto</vt:lpstr>
      <vt:lpstr>Arial</vt:lpstr>
      <vt:lpstr>Calibri</vt:lpstr>
      <vt:lpstr>Simple Light</vt:lpstr>
      <vt:lpstr>Veneto Rurale  Progetto di promozione territoriale  per lo sviluppo di un film documentario</vt:lpstr>
      <vt:lpstr>5 territori rurali, 5 GAL e 183 partner </vt:lpstr>
      <vt:lpstr>Chi sono i GAL </vt:lpstr>
      <vt:lpstr>Presentazione standard di PowerPoint</vt:lpstr>
      <vt:lpstr>Presentazione standard di PowerPoint</vt:lpstr>
      <vt:lpstr>Venezia Orientale </vt:lpstr>
      <vt:lpstr>Presentazione standard di PowerPoint</vt:lpstr>
      <vt:lpstr>Presentazione standard di PowerPoint</vt:lpstr>
      <vt:lpstr>Montagna e Pedemontana Vicentina</vt:lpstr>
      <vt:lpstr>Presentazione standard di PowerPoint</vt:lpstr>
      <vt:lpstr>Presentazione standard di PowerPoint</vt:lpstr>
      <vt:lpstr>Presentazione standard di PowerPoint</vt:lpstr>
      <vt:lpstr>Colli Euganei e Bassa padovana</vt:lpstr>
      <vt:lpstr>Presentazione standard di PowerPoint</vt:lpstr>
      <vt:lpstr>Presentazione standard di PowerPoint</vt:lpstr>
      <vt:lpstr>Medio Polesine </vt:lpstr>
      <vt:lpstr>Presentazione standard di PowerPoint</vt:lpstr>
      <vt:lpstr>Presentazione standard di PowerPoint</vt:lpstr>
      <vt:lpstr>Alta Marca Trevigiana </vt:lpstr>
      <vt:lpstr>Presentazione standard di PowerPoint</vt:lpstr>
      <vt:lpstr>Presentazione standard di PowerPoint</vt:lpstr>
      <vt:lpstr>Presentazione standard di PowerPoint</vt:lpstr>
      <vt:lpstr>Il progetto</vt:lpstr>
      <vt:lpstr>Turismo rurale</vt:lpstr>
      <vt:lpstr>L’audiovisivo per la promozione turistica</vt:lpstr>
      <vt:lpstr>Il progetto</vt:lpstr>
      <vt:lpstr>Descrizione del servizio</vt:lpstr>
      <vt:lpstr>15 Ottobre 2019</vt:lpstr>
      <vt:lpstr>VeGAL tel.  +39 0421.394202 vegal@vegal.net  www.vegal.net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Veneto Rurale  Progetto di promozione territoriale  per lo sviluppo di un film documentario</dc:title>
  <dc:creator>Utente10</dc:creator>
  <cp:lastModifiedBy>Utente10</cp:lastModifiedBy>
  <cp:revision>20</cp:revision>
  <dcterms:modified xsi:type="dcterms:W3CDTF">2019-09-03T15:02:11Z</dcterms:modified>
</cp:coreProperties>
</file>