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6"/>
  </p:notesMasterIdLst>
  <p:sldIdLst>
    <p:sldId id="271" r:id="rId2"/>
    <p:sldId id="286" r:id="rId3"/>
    <p:sldId id="280" r:id="rId4"/>
    <p:sldId id="285" r:id="rId5"/>
  </p:sldIdLst>
  <p:sldSz cx="13004800" cy="97536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/>
      <a:tcStyle>
        <a:tcBdr/>
        <a:fill>
          <a:solidFill>
            <a:srgbClr val="F6F2E5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/>
      <a:tcStyle>
        <a:tcBdr/>
        <a:fill>
          <a:solidFill>
            <a:srgbClr val="F9F5E8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/>
      <a:tcStyle>
        <a:tcBdr/>
        <a:fill>
          <a:solidFill>
            <a:srgbClr val="FFFBF1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E9E7DC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545"/>
  </p:normalViewPr>
  <p:slideViewPr>
    <p:cSldViewPr snapToGrid="0" snapToObjects="1">
      <p:cViewPr varScale="1">
        <p:scale>
          <a:sx n="78" d="100"/>
          <a:sy n="78" d="100"/>
        </p:scale>
        <p:origin x="-1626" y="-7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55611888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01D2FF4-1C91-49EF-9EDE-63041B4B8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CEC3DB0E-0827-448B-A7C6-17589D004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B25CB61-942B-485D-B41C-D7C4CE036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49D2-7314-4423-B405-4EF5BD7FC136}" type="datetimeFigureOut">
              <a:rPr lang="it-IT" smtClean="0"/>
              <a:t>03/09/2019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DC94CF3-0143-403E-A8D3-C661DDD50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2C32020-F85C-4C51-8581-C7D048623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0558-97D3-45F1-B589-DF915BED37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782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068DF3C-916B-4F9D-8099-736F219BE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1B5DF229-AE40-4914-A015-63F0E9A17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35BE101-E2FC-47A1-AC29-7C325B0AB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49D2-7314-4423-B405-4EF5BD7FC136}" type="datetimeFigureOut">
              <a:rPr lang="it-IT" smtClean="0"/>
              <a:t>03/09/2019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98662BF-B4E0-4C90-B664-11BDC7F08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35D7AE8-093A-498E-8226-1684E70DA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0558-97D3-45F1-B589-DF915BED37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6588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6A67119C-2817-4FAE-9971-09293BFFAE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0DC0D046-C53A-4354-857B-B91DAA7420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F0671A6-4431-4C9A-8491-88C600A09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49D2-7314-4423-B405-4EF5BD7FC136}" type="datetimeFigureOut">
              <a:rPr lang="it-IT" smtClean="0"/>
              <a:t>03/09/2019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42881F9-227D-4337-8A25-3D92A7AB5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2AEE9D60-D4A6-40D2-82AE-FFFEB4282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0558-97D3-45F1-B589-DF915BED37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0961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Livello 5</a:t>
            </a:r>
          </a:p>
        </p:txBody>
      </p:sp>
    </p:spTree>
    <p:extLst>
      <p:ext uri="{BB962C8B-B14F-4D97-AF65-F5344CB8AC3E}">
        <p14:creationId xmlns:p14="http://schemas.microsoft.com/office/powerpoint/2010/main" val="18991192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9947EF1-9553-4D9B-8189-3D63A4BBD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5F3D76C1-B07A-4419-A439-39FFB9E30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520A56B6-C33A-4E11-99FC-5382B6F1D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49D2-7314-4423-B405-4EF5BD7FC136}" type="datetimeFigureOut">
              <a:rPr lang="it-IT" smtClean="0"/>
              <a:t>03/09/2019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2E842CD-796B-4873-AACD-E047DDB1B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A4B7B45-E286-486C-BBA6-FB22C5DCE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0558-97D3-45F1-B589-DF915BED37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256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B071D5B-8FA2-49FA-AD26-7837B7FA2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33843012-2157-4BF3-A849-1B9F23235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5EDDCCB-6DB4-4332-8B58-2A6C331D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49D2-7314-4423-B405-4EF5BD7FC136}" type="datetimeFigureOut">
              <a:rPr lang="it-IT" smtClean="0"/>
              <a:t>03/09/2019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A5C1ABD-9478-4A08-B8BD-2E3090C38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792EB86-07B3-4696-BA92-3426C2083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0558-97D3-45F1-B589-DF915BED37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139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66DA48E-011C-42C7-A0AA-94E11A37B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2470237-97D1-4F32-BEB6-3E93A57BA8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82C99C03-C056-4659-8DB3-30544E06C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6713A093-0B8A-4AF0-8A3D-47FD3AF83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49D2-7314-4423-B405-4EF5BD7FC136}" type="datetimeFigureOut">
              <a:rPr lang="it-IT" smtClean="0"/>
              <a:t>03/09/2019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752852D3-7513-45A3-92C8-1172CFCB0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F0857D1-1CA1-4B86-AD87-AF88B1815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0558-97D3-45F1-B589-DF915BED37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5786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8D6D1AA-E267-4F94-9DC7-79DB2E172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519290"/>
            <a:ext cx="11216640" cy="188524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D0FC9BDA-3F4D-4A19-A634-65CD928F7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7A05DC8E-C064-4186-86A9-C69E3B04F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5C855916-916E-4D33-A319-5D95A677B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65D24C9F-2ACA-42EA-85FF-1134D6252B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4B7A064C-66DA-4F61-B05B-9C9B879F1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49D2-7314-4423-B405-4EF5BD7FC136}" type="datetimeFigureOut">
              <a:rPr lang="it-IT" smtClean="0"/>
              <a:t>03/09/2019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04420E77-70CB-4A2B-A9A6-C93B98ACC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64AEDDD2-A77E-4BC3-9326-DBC2935D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0558-97D3-45F1-B589-DF915BED37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200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9DB6507-9F83-474D-BB7D-E96818043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A54A03DA-F9C6-47FF-884E-E08409C3F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49D2-7314-4423-B405-4EF5BD7FC136}" type="datetimeFigureOut">
              <a:rPr lang="it-IT" smtClean="0"/>
              <a:t>03/09/2019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EC148416-B428-4AF3-BE74-B0B17016C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2798F2FE-4407-4CB2-A44D-CC529AF03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0558-97D3-45F1-B589-DF915BED37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541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19B45545-BD09-419F-8370-5390A325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49D2-7314-4423-B405-4EF5BD7FC136}" type="datetimeFigureOut">
              <a:rPr lang="it-IT" smtClean="0"/>
              <a:t>03/09/2019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4D243DD1-7D34-44A7-BCBF-A7EBDC0AF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E2BA281-FE9B-414F-B57C-8C208372A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0558-97D3-45F1-B589-DF915BED37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820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846F5B9-DA29-490F-B679-7597C57F4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5E2E6993-650C-46C9-AC71-305FA57E0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0850A16C-1253-4B66-8D8C-7C5AC5B73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3AC156DE-4597-4506-BA96-915F32C68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49D2-7314-4423-B405-4EF5BD7FC136}" type="datetimeFigureOut">
              <a:rPr lang="it-IT" smtClean="0"/>
              <a:t>03/09/2019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38BA6CFF-7785-4F64-87CE-72309B896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2593E48F-4D4F-405B-B81D-0FA685263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0558-97D3-45F1-B589-DF915BED37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151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A06296F-6CC5-4148-9CA0-05960C716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891F7388-7CC5-4849-919F-8129B2DD44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6D9124CC-244B-4FB5-929E-05C6604AD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032790C5-C5CF-496C-A876-682867BE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49D2-7314-4423-B405-4EF5BD7FC136}" type="datetimeFigureOut">
              <a:rPr lang="it-IT" smtClean="0"/>
              <a:t>03/09/2019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62C23396-6089-4069-B36F-4D4E9773F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6B622B3F-E863-43A9-AF29-C1697EA96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0558-97D3-45F1-B589-DF915BED37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0336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216A2FA3-DDFA-465E-A342-EA7E51B1E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306DE42-0E32-47E7-9941-AC429BA78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E94957C-6EDF-4BFF-880F-EBBD115D0B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149D2-7314-4423-B405-4EF5BD7FC136}" type="datetimeFigureOut">
              <a:rPr lang="it-IT" smtClean="0"/>
              <a:t>03/09/2019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C3F0919-5C70-4599-AE62-8D648B17E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2E7B7D89-4ACE-49E7-A86F-03B0379E0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F0558-97D3-45F1-B589-DF915BED37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117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07345AA-9185-1F43-BF6A-27A200F41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349" y="2758278"/>
            <a:ext cx="8597900" cy="1405280"/>
          </a:xfr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just"/>
            <a:r>
              <a:rPr lang="it-IT" sz="1800" dirty="0">
                <a:latin typeface="+mn-lt"/>
                <a:cs typeface="Aparajita" panose="020B0604020202020204" pitchFamily="34" charset="0"/>
              </a:rPr>
              <a:t>Il territorio del GAL “Montagna Vicentina” coincide con l'intera </a:t>
            </a:r>
            <a:r>
              <a:rPr lang="it-IT" sz="1800" b="1" dirty="0">
                <a:latin typeface="+mn-lt"/>
                <a:cs typeface="Aparajita" panose="020B0604020202020204" pitchFamily="34" charset="0"/>
              </a:rPr>
              <a:t>area montana </a:t>
            </a:r>
            <a:r>
              <a:rPr lang="it-IT" sz="1800" dirty="0">
                <a:latin typeface="+mn-lt"/>
                <a:cs typeface="Aparajita" panose="020B0604020202020204" pitchFamily="34" charset="0"/>
              </a:rPr>
              <a:t>ed in parte </a:t>
            </a:r>
            <a:r>
              <a:rPr lang="it-IT" sz="1800" b="1" dirty="0">
                <a:latin typeface="+mn-lt"/>
                <a:cs typeface="Aparajita" panose="020B0604020202020204" pitchFamily="34" charset="0"/>
              </a:rPr>
              <a:t>pedemontana</a:t>
            </a:r>
            <a:r>
              <a:rPr lang="it-IT" sz="1800" dirty="0">
                <a:latin typeface="+mn-lt"/>
                <a:cs typeface="Aparajita" panose="020B0604020202020204" pitchFamily="34" charset="0"/>
              </a:rPr>
              <a:t> della Provincia di Vicenza e si caratterizza per la bellezza e la diversità del paesaggio, per un clima mite che ben si offre ad un’offerta turistica e </a:t>
            </a:r>
            <a:r>
              <a:rPr lang="it-IT" sz="1800" dirty="0" smtClean="0">
                <a:latin typeface="+mn-lt"/>
                <a:cs typeface="Aparajita" panose="020B0604020202020204" pitchFamily="34" charset="0"/>
              </a:rPr>
              <a:t>culturale variegata. </a:t>
            </a:r>
            <a:r>
              <a:rPr lang="it-IT" sz="1800" b="1" dirty="0">
                <a:latin typeface="+mn-lt"/>
                <a:cs typeface="Aparajita" panose="020B0604020202020204" pitchFamily="34" charset="0"/>
              </a:rPr>
              <a:t/>
            </a:r>
            <a:br>
              <a:rPr lang="it-IT" sz="1800" b="1" dirty="0">
                <a:latin typeface="+mn-lt"/>
                <a:cs typeface="Aparajita" panose="020B0604020202020204" pitchFamily="34" charset="0"/>
              </a:rPr>
            </a:br>
            <a:endParaRPr lang="it-IT" sz="1800" b="1" dirty="0">
              <a:latin typeface="+mn-lt"/>
              <a:cs typeface="Aparajita" panose="020B0604020202020204" pitchFamily="34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474208"/>
            <a:ext cx="1777998" cy="149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4357"/>
            <a:ext cx="1638299" cy="136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005" y="5076824"/>
            <a:ext cx="1826604" cy="144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002" y="3810000"/>
            <a:ext cx="1814507" cy="126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88"/>
            <a:ext cx="1778001" cy="135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0" y="-6398"/>
            <a:ext cx="1524000" cy="138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-17152"/>
            <a:ext cx="1625599" cy="138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943" y="-9557"/>
            <a:ext cx="1846173" cy="137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004" y="2582760"/>
            <a:ext cx="1814505" cy="122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1566"/>
            <a:ext cx="1778000" cy="133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005" y="1357913"/>
            <a:ext cx="1801795" cy="12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703" y="1744257"/>
            <a:ext cx="2580445" cy="98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2524"/>
            <a:ext cx="1778000" cy="137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8185319"/>
            <a:ext cx="1777998" cy="156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549" y="8185319"/>
            <a:ext cx="1833567" cy="156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65095"/>
            <a:ext cx="1777999" cy="151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133600" y="4155278"/>
            <a:ext cx="8756649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u="sng" dirty="0" smtClean="0">
                <a:solidFill>
                  <a:srgbClr val="0070C0"/>
                </a:solidFill>
              </a:rPr>
              <a:t>ELEMENTI </a:t>
            </a:r>
            <a:r>
              <a:rPr lang="it-IT" sz="2400" b="1" u="sng" dirty="0">
                <a:solidFill>
                  <a:srgbClr val="0070C0"/>
                </a:solidFill>
              </a:rPr>
              <a:t>IDENTITARI </a:t>
            </a:r>
          </a:p>
          <a:p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Montagne dolci e ampie </a:t>
            </a:r>
            <a:r>
              <a:rPr lang="it-IT" b="1" dirty="0" smtClean="0"/>
              <a:t>distese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Alta montagna </a:t>
            </a:r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Sistema di strutture </a:t>
            </a:r>
            <a:r>
              <a:rPr lang="it-IT" b="1" dirty="0" err="1"/>
              <a:t>silvo</a:t>
            </a:r>
            <a:r>
              <a:rPr lang="it-IT" b="1" dirty="0"/>
              <a:t>-pastorali più grande d’Europa </a:t>
            </a:r>
            <a:r>
              <a:rPr lang="it-IT" b="1" dirty="0" smtClean="0"/>
              <a:t>(n° 256 totale malghe </a:t>
            </a:r>
            <a:r>
              <a:rPr lang="it-IT" b="1" dirty="0"/>
              <a:t>nella </a:t>
            </a:r>
            <a:r>
              <a:rPr lang="it-IT" b="1" dirty="0" smtClean="0"/>
              <a:t>Provincia)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Mausolei e sacrari della Grande Guerra</a:t>
            </a:r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Vigneti</a:t>
            </a:r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Ville </a:t>
            </a:r>
            <a:r>
              <a:rPr lang="it-IT" b="1" dirty="0" smtClean="0"/>
              <a:t>Venete (A. Palladio – UNESCO Patrimonio </a:t>
            </a:r>
            <a:r>
              <a:rPr lang="it-IT" b="1" dirty="0"/>
              <a:t>Mondiale dell'Umanità</a:t>
            </a:r>
            <a:r>
              <a:rPr lang="it-IT" b="1" dirty="0" smtClean="0"/>
              <a:t>)</a:t>
            </a:r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Castelli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Oratori e chiesette antiche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Borghi storici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Terrazzamenti</a:t>
            </a:r>
            <a:endParaRPr lang="it-IT" b="1" dirty="0"/>
          </a:p>
          <a:p>
            <a:endParaRPr lang="it-IT" b="1" dirty="0"/>
          </a:p>
        </p:txBody>
      </p:sp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4357"/>
            <a:ext cx="1663700" cy="138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678" y="-17153"/>
            <a:ext cx="1563325" cy="137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005" y="6522720"/>
            <a:ext cx="1826604" cy="16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9" y="-9557"/>
            <a:ext cx="1499617" cy="137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6845272"/>
            <a:ext cx="1778001" cy="137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721" y="8380359"/>
            <a:ext cx="4658397" cy="78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4080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90500" y="291848"/>
            <a:ext cx="12661900" cy="95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2400" b="1" u="sng" dirty="0" smtClean="0">
              <a:solidFill>
                <a:srgbClr val="0070C0"/>
              </a:solidFill>
            </a:endParaRPr>
          </a:p>
          <a:p>
            <a:pPr algn="ctr"/>
            <a:endParaRPr lang="it-IT" sz="2400" b="1" u="sng" dirty="0">
              <a:solidFill>
                <a:srgbClr val="0070C0"/>
              </a:solidFill>
            </a:endParaRPr>
          </a:p>
          <a:p>
            <a:pPr algn="ctr"/>
            <a:r>
              <a:rPr lang="it-IT" sz="2400" b="1" u="sng" dirty="0" smtClean="0">
                <a:solidFill>
                  <a:srgbClr val="0070C0"/>
                </a:solidFill>
              </a:rPr>
              <a:t>ELEMENTI CARATTERISTICI</a:t>
            </a:r>
          </a:p>
          <a:p>
            <a:pPr algn="just"/>
            <a:endParaRPr lang="it-IT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0070C0"/>
                </a:solidFill>
              </a:rPr>
              <a:t>ACQUA </a:t>
            </a:r>
            <a:r>
              <a:rPr lang="it-IT" sz="1600" dirty="0"/>
              <a:t>l’ambito territoriale del GAL </a:t>
            </a:r>
            <a:r>
              <a:rPr lang="it-IT" sz="1600" dirty="0" smtClean="0"/>
              <a:t>è </a:t>
            </a:r>
            <a:r>
              <a:rPr lang="it-IT" sz="1600" dirty="0"/>
              <a:t>ricco di acque che scendono dalle valli prealpine, sgorgano dalle risorgive di pianura, scorrono attorno al centro storico di Vicenza e defluiscono verso il mare. </a:t>
            </a:r>
            <a:r>
              <a:rPr lang="it-IT" sz="1600" dirty="0" smtClean="0"/>
              <a:t>I principali corsi fluviali che interessano l’area sono il fiume Brenta che raccoglie </a:t>
            </a:r>
            <a:r>
              <a:rPr lang="it-IT" sz="1600" dirty="0"/>
              <a:t>le acque dalle risorgive carsiche del massiccio del Grappa e dall’Altopiano di Asiago per raggiungere Bassano del </a:t>
            </a:r>
            <a:r>
              <a:rPr lang="it-IT" sz="1600" dirty="0" smtClean="0"/>
              <a:t>Grappa. Di </a:t>
            </a:r>
            <a:r>
              <a:rPr lang="it-IT" sz="1600" dirty="0"/>
              <a:t>interesse: </a:t>
            </a:r>
            <a:r>
              <a:rPr lang="it-IT" sz="1600" b="1" dirty="0"/>
              <a:t>Grotte di </a:t>
            </a:r>
            <a:r>
              <a:rPr lang="it-IT" sz="1600" b="1" dirty="0" smtClean="0"/>
              <a:t>Oliero </a:t>
            </a:r>
            <a:r>
              <a:rPr lang="it-IT" sz="1600" dirty="0"/>
              <a:t>situate nella valle del Brenta, in comune di Valstagna, le sorgenti dell’Oliero sono tra le </a:t>
            </a:r>
            <a:r>
              <a:rPr lang="it-IT" sz="1600" b="1" dirty="0"/>
              <a:t>risorgive carsiche più grandi d’Europa </a:t>
            </a:r>
            <a:r>
              <a:rPr lang="it-IT" sz="1600" dirty="0"/>
              <a:t>e meta turistica di interesse nazionale</a:t>
            </a:r>
            <a:r>
              <a:rPr lang="it-IT" sz="1600" dirty="0" smtClean="0"/>
              <a:t>. I torrenti Astico e Posina nella Val d’Astico e Val Posina hanno </a:t>
            </a:r>
            <a:r>
              <a:rPr lang="it-IT" sz="1600" dirty="0"/>
              <a:t>contribuito allo </a:t>
            </a:r>
            <a:r>
              <a:rPr lang="it-IT" sz="1600" dirty="0" smtClean="0"/>
              <a:t>sviluppo del territorio delle vallate, trasformando </a:t>
            </a:r>
            <a:r>
              <a:rPr lang="it-IT" sz="1600" dirty="0"/>
              <a:t>l’ambiente e </a:t>
            </a:r>
            <a:r>
              <a:rPr lang="it-IT" sz="1600" dirty="0" smtClean="0"/>
              <a:t>azionando </a:t>
            </a:r>
            <a:r>
              <a:rPr lang="it-IT" sz="1600" b="1" dirty="0"/>
              <a:t>mulini, segherie, magli, cartiere, </a:t>
            </a:r>
            <a:r>
              <a:rPr lang="it-IT" sz="1600" b="1" dirty="0" smtClean="0"/>
              <a:t>e anche centrali idroelettriche</a:t>
            </a:r>
            <a:r>
              <a:rPr lang="it-IT" sz="1600" dirty="0" smtClean="0"/>
              <a:t>. Di interesse: </a:t>
            </a:r>
            <a:r>
              <a:rPr lang="it-IT" sz="1600" b="1" dirty="0" smtClean="0"/>
              <a:t>La </a:t>
            </a:r>
            <a:r>
              <a:rPr lang="it-IT" sz="1600" b="1" dirty="0"/>
              <a:t>Pria</a:t>
            </a:r>
            <a:r>
              <a:rPr lang="it-IT" sz="1600" dirty="0"/>
              <a:t>, una suggestiva località presso il comune di Arsiero dove il corso del torrente si insinua in un profondo canyon, formando una piccola baia, famosa in tutto il </a:t>
            </a:r>
            <a:r>
              <a:rPr lang="it-IT" sz="1600" dirty="0" smtClean="0"/>
              <a:t>vicentino. L’alta</a:t>
            </a:r>
            <a:r>
              <a:rPr lang="it-IT" sz="1600" dirty="0"/>
              <a:t> Valle </a:t>
            </a:r>
            <a:r>
              <a:rPr lang="it-IT" sz="1600" dirty="0" smtClean="0"/>
              <a:t>dell’Agno, percorsa dal torrente Agno nella zona delle Prealpi </a:t>
            </a:r>
            <a:r>
              <a:rPr lang="it-IT" sz="1600" dirty="0"/>
              <a:t>v</a:t>
            </a:r>
            <a:r>
              <a:rPr lang="it-IT" sz="1600" dirty="0" smtClean="0"/>
              <a:t>icentine, </a:t>
            </a:r>
            <a:r>
              <a:rPr lang="it-IT" sz="1600" dirty="0"/>
              <a:t>è celebre per le proprie </a:t>
            </a:r>
            <a:r>
              <a:rPr lang="it-IT" sz="1600" b="1" dirty="0" smtClean="0"/>
              <a:t>acque minerali curative.</a:t>
            </a:r>
          </a:p>
          <a:p>
            <a:pPr algn="just"/>
            <a:endParaRPr lang="it-IT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rgbClr val="0070C0"/>
                </a:solidFill>
              </a:rPr>
              <a:t>ENOGASTRONOMIA </a:t>
            </a:r>
            <a:r>
              <a:rPr lang="it-IT" sz="1600" dirty="0" smtClean="0"/>
              <a:t> l’ambito territoriale </a:t>
            </a:r>
            <a:r>
              <a:rPr lang="it-IT" sz="1600" dirty="0"/>
              <a:t>del GAL presenta profumi e sapori unici nel suo genere </a:t>
            </a:r>
            <a:r>
              <a:rPr lang="it-IT" sz="1600" dirty="0" smtClean="0"/>
              <a:t>e </a:t>
            </a:r>
            <a:r>
              <a:rPr lang="it-IT" sz="1600" dirty="0"/>
              <a:t>capaci di contraddistinguere in modo univoco ed immediato le destinazioni che lo compongono. La tavola vicentina è infatti ricca di capolavori del gusto, prodotti enogastronomici genuini e di </a:t>
            </a:r>
            <a:r>
              <a:rPr lang="it-IT" sz="1600" dirty="0" smtClean="0"/>
              <a:t>qualità quali </a:t>
            </a:r>
            <a:r>
              <a:rPr lang="it-IT" sz="1600" b="1" dirty="0" smtClean="0"/>
              <a:t>asparago </a:t>
            </a:r>
            <a:r>
              <a:rPr lang="it-IT" sz="1600" b="1" dirty="0"/>
              <a:t>bianco di Bassano IGP, ciliegia di Marostica IGP, </a:t>
            </a:r>
            <a:r>
              <a:rPr lang="it-IT" sz="1600" b="1" dirty="0" err="1"/>
              <a:t>sopressa</a:t>
            </a:r>
            <a:r>
              <a:rPr lang="it-IT" sz="1600" b="1" dirty="0"/>
              <a:t> Vicentina DOP, olio extravergine di oliva DOP, formaggio Asiago </a:t>
            </a:r>
            <a:r>
              <a:rPr lang="it-IT" sz="1600" b="1" dirty="0" smtClean="0"/>
              <a:t>DOP, </a:t>
            </a:r>
            <a:r>
              <a:rPr lang="it-IT" sz="1600" b="1" dirty="0"/>
              <a:t>baccalà alla vicentina, grappa e vini </a:t>
            </a:r>
            <a:r>
              <a:rPr lang="it-IT" sz="1600" b="1" dirty="0" smtClean="0"/>
              <a:t>DOC</a:t>
            </a:r>
            <a:r>
              <a:rPr lang="it-IT" sz="1600" dirty="0" smtClean="0"/>
              <a:t> ecc</a:t>
            </a:r>
            <a:r>
              <a:rPr lang="it-IT" sz="1600" dirty="0"/>
              <a:t>.</a:t>
            </a:r>
            <a:endParaRPr lang="it-IT" sz="1600" dirty="0">
              <a:solidFill>
                <a:srgbClr val="0070C0"/>
              </a:solidFill>
            </a:endParaRPr>
          </a:p>
          <a:p>
            <a:pPr algn="just"/>
            <a:endParaRPr lang="it-IT" sz="1600" b="1" dirty="0">
              <a:solidFill>
                <a:srgbClr val="0070C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rgbClr val="0070C0"/>
                </a:solidFill>
              </a:rPr>
              <a:t>INDUSTRIA E ARTIGIANATO </a:t>
            </a:r>
            <a:r>
              <a:rPr lang="it-IT" sz="1600" b="1" dirty="0">
                <a:solidFill>
                  <a:srgbClr val="0070C0"/>
                </a:solidFill>
              </a:rPr>
              <a:t>LOCALE </a:t>
            </a:r>
            <a:r>
              <a:rPr lang="it-IT" sz="1600" dirty="0" smtClean="0"/>
              <a:t>sede </a:t>
            </a:r>
            <a:r>
              <a:rPr lang="it-IT" sz="1600" dirty="0"/>
              <a:t>di importanti </a:t>
            </a:r>
            <a:r>
              <a:rPr lang="it-IT" sz="1600" b="1" dirty="0"/>
              <a:t>industrie tessili e dell’abbigliamento</a:t>
            </a:r>
            <a:r>
              <a:rPr lang="it-IT" sz="1600" dirty="0"/>
              <a:t>, di una meccanica tessile e agricola di primo livello e di numerose attività di </a:t>
            </a:r>
            <a:r>
              <a:rPr lang="it-IT" sz="1600" b="1" dirty="0"/>
              <a:t>lavorazione del legno e dei metalli</a:t>
            </a:r>
            <a:r>
              <a:rPr lang="it-IT" sz="1600" dirty="0"/>
              <a:t>, grazie alla presenza di corsi d’acqua e sistemi di produzione e trasmissione dell’energia che induce a valle nuovi modelli di concentrazione </a:t>
            </a:r>
            <a:r>
              <a:rPr lang="it-IT" sz="1600" dirty="0" smtClean="0"/>
              <a:t>produttiva. </a:t>
            </a:r>
          </a:p>
          <a:p>
            <a:pPr algn="just"/>
            <a:endParaRPr lang="it-IT" sz="1600" b="1" dirty="0">
              <a:solidFill>
                <a:srgbClr val="0070C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0070C0"/>
                </a:solidFill>
              </a:rPr>
              <a:t>AGRICOLTURA E ALLEVAMENTO </a:t>
            </a:r>
            <a:r>
              <a:rPr lang="it-IT" sz="1600" dirty="0"/>
              <a:t>l</a:t>
            </a:r>
            <a:r>
              <a:rPr lang="it-IT" sz="1600" dirty="0" smtClean="0"/>
              <a:t>'agricoltura e l’allevamento da </a:t>
            </a:r>
            <a:r>
              <a:rPr lang="it-IT" sz="1600" dirty="0"/>
              <a:t>sempre </a:t>
            </a:r>
            <a:r>
              <a:rPr lang="it-IT" sz="1600" dirty="0" smtClean="0"/>
              <a:t>rappresentano </a:t>
            </a:r>
            <a:r>
              <a:rPr lang="it-IT" sz="1600" dirty="0"/>
              <a:t>nel vicentino un punto di riferimento centrale nell'economia, nella cultura e nell'assetto sociale.  </a:t>
            </a:r>
            <a:r>
              <a:rPr lang="it-IT" sz="1600" dirty="0" smtClean="0"/>
              <a:t>Tale </a:t>
            </a:r>
            <a:r>
              <a:rPr lang="it-IT" sz="1600" dirty="0"/>
              <a:t>rilevanza ha radici antiche ed è frutto prima di tutto di un intenso lavoro da parte degli agricoltori che, in molti casi, hanno saputo creare aziende agricole all'avanguardia per quanto attiene il tipo e la qualità dei </a:t>
            </a:r>
            <a:r>
              <a:rPr lang="it-IT" sz="1600" dirty="0" smtClean="0"/>
              <a:t>prodotti.</a:t>
            </a:r>
            <a:r>
              <a:rPr lang="it-IT" sz="1600" dirty="0"/>
              <a:t> Le principali attività su cui poggia l'agricoltura vicentina sono: </a:t>
            </a:r>
            <a:r>
              <a:rPr lang="it-IT" sz="1600" b="1" dirty="0"/>
              <a:t>i cereali, l'allevamento di </a:t>
            </a:r>
            <a:r>
              <a:rPr lang="it-IT" sz="1600" b="1" dirty="0" smtClean="0"/>
              <a:t>bestiame</a:t>
            </a:r>
            <a:r>
              <a:rPr lang="it-IT" sz="1600" dirty="0" smtClean="0"/>
              <a:t> (soprattutto bovino</a:t>
            </a:r>
            <a:r>
              <a:rPr lang="it-IT" sz="1600" b="1" dirty="0" smtClean="0"/>
              <a:t>) </a:t>
            </a:r>
            <a:r>
              <a:rPr lang="it-IT" sz="1600" b="1" dirty="0"/>
              <a:t>e la vite</a:t>
            </a:r>
            <a:r>
              <a:rPr lang="it-IT" sz="1600" dirty="0"/>
              <a:t>. N</a:t>
            </a:r>
            <a:r>
              <a:rPr lang="it-IT" sz="1600" dirty="0" smtClean="0"/>
              <a:t>egli </a:t>
            </a:r>
            <a:r>
              <a:rPr lang="it-IT" sz="1600" dirty="0"/>
              <a:t>anni, si è assistito ad una crescente attenzione e valorizzazione del territorio sotto molteplici aspetti, con ricadute importanti in primo luogo sull'agricoltura, sempre più considerata come una delle attività fondamentali per il perseguimento di uno sviluppo sostenibile e compatibile con </a:t>
            </a:r>
            <a:r>
              <a:rPr lang="it-IT" sz="1600" dirty="0" smtClean="0"/>
              <a:t>l'ambiente</a:t>
            </a:r>
            <a:r>
              <a:rPr lang="it-IT" sz="1600" b="1" dirty="0" smtClean="0">
                <a:solidFill>
                  <a:srgbClr val="0070C0"/>
                </a:solidFill>
              </a:rPr>
              <a:t>.</a:t>
            </a:r>
            <a:endParaRPr lang="it-IT" sz="1600" b="1" dirty="0">
              <a:solidFill>
                <a:srgbClr val="0070C0"/>
              </a:solidFill>
            </a:endParaRPr>
          </a:p>
          <a:p>
            <a:pPr algn="just"/>
            <a:endParaRPr lang="it-IT" sz="1600" b="1" dirty="0">
              <a:solidFill>
                <a:schemeClr val="accent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accent1"/>
                </a:solidFill>
              </a:rPr>
              <a:t>TRADIZIONI E STORIA </a:t>
            </a:r>
            <a:r>
              <a:rPr lang="it-IT" sz="1600" dirty="0"/>
              <a:t>o</a:t>
            </a:r>
            <a:r>
              <a:rPr lang="it-IT" sz="1600" dirty="0" smtClean="0"/>
              <a:t>ltre ai </a:t>
            </a:r>
            <a:r>
              <a:rPr lang="it-IT" sz="1600" dirty="0"/>
              <a:t>numerosi monumenti eredità del</a:t>
            </a:r>
            <a:r>
              <a:rPr lang="it-IT" sz="1600" b="1" dirty="0"/>
              <a:t> Palladio</a:t>
            </a:r>
            <a:r>
              <a:rPr lang="it-IT" sz="1600" dirty="0"/>
              <a:t>, dichiarati dall'Unesco Patrimonio dell'Umanità, </a:t>
            </a:r>
            <a:r>
              <a:rPr lang="it-IT" sz="1600" dirty="0" smtClean="0"/>
              <a:t>tutta l’area </a:t>
            </a:r>
            <a:r>
              <a:rPr lang="it-IT" sz="1600" dirty="0"/>
              <a:t>è </a:t>
            </a:r>
            <a:r>
              <a:rPr lang="it-IT" sz="1600" dirty="0" smtClean="0"/>
              <a:t>molto </a:t>
            </a:r>
            <a:r>
              <a:rPr lang="it-IT" sz="1600" dirty="0"/>
              <a:t>ricca di risorse </a:t>
            </a:r>
            <a:r>
              <a:rPr lang="it-IT" sz="1600" dirty="0" smtClean="0"/>
              <a:t>ed </a:t>
            </a:r>
            <a:r>
              <a:rPr lang="it-IT" sz="1600" dirty="0"/>
              <a:t>attrazioni. Le montagne vicentine hanno vissuto in prima linea tutti i 41 mesi della </a:t>
            </a:r>
            <a:r>
              <a:rPr lang="it-IT" sz="1600" b="1" dirty="0"/>
              <a:t>Grande Guerra </a:t>
            </a:r>
            <a:r>
              <a:rPr lang="it-IT" sz="1600" dirty="0"/>
              <a:t>diventando così un museo a cielo aperto sulla storia del conflitto fra sentieri, trincee, musei, reperti, forti. Di grande </a:t>
            </a:r>
            <a:r>
              <a:rPr lang="it-IT" sz="1600" dirty="0" smtClean="0"/>
              <a:t>interesse per gli amanti della montagna anche </a:t>
            </a:r>
            <a:r>
              <a:rPr lang="it-IT" sz="1600" dirty="0"/>
              <a:t>tutta la zona delle </a:t>
            </a:r>
            <a:r>
              <a:rPr lang="it-IT" sz="1600" b="1" dirty="0"/>
              <a:t>Piccole Dolomiti </a:t>
            </a:r>
            <a:r>
              <a:rPr lang="it-IT" sz="1600" dirty="0"/>
              <a:t>e, per gli sportivi, la possibilità di svolgere numerose </a:t>
            </a:r>
            <a:r>
              <a:rPr lang="it-IT" sz="1600" b="1" dirty="0"/>
              <a:t>attività sul fiume Brenta </a:t>
            </a:r>
            <a:r>
              <a:rPr lang="it-IT" sz="1600" dirty="0"/>
              <a:t>oltre a trekking, </a:t>
            </a:r>
            <a:r>
              <a:rPr lang="it-IT" sz="1600" dirty="0" err="1"/>
              <a:t>nordic</a:t>
            </a:r>
            <a:r>
              <a:rPr lang="it-IT" sz="1600" dirty="0"/>
              <a:t> </a:t>
            </a:r>
            <a:r>
              <a:rPr lang="it-IT" sz="1600" dirty="0" err="1"/>
              <a:t>walking</a:t>
            </a:r>
            <a:r>
              <a:rPr lang="it-IT" sz="1600" dirty="0"/>
              <a:t>, arrampicate, percorsi ciclistici</a:t>
            </a:r>
            <a:r>
              <a:rPr lang="it-IT" sz="1600" dirty="0" smtClean="0"/>
              <a:t>. </a:t>
            </a:r>
            <a:r>
              <a:rPr lang="it-IT" sz="1600" dirty="0"/>
              <a:t>I</a:t>
            </a:r>
            <a:r>
              <a:rPr lang="it-IT" sz="1600" dirty="0" smtClean="0"/>
              <a:t> </a:t>
            </a:r>
            <a:r>
              <a:rPr lang="it-IT" sz="1600" dirty="0"/>
              <a:t>numerosi eventi che animano i centri durante tutto l’anno, le risorse naturalistiche e il ricco polo museale, rendono certamente questa terra ideale per vacanze di ogni genere</a:t>
            </a:r>
            <a:r>
              <a:rPr lang="it-IT" sz="1600" dirty="0"/>
              <a:t>. </a:t>
            </a:r>
            <a:r>
              <a:rPr lang="it-IT" sz="1600" dirty="0" smtClean="0"/>
              <a:t>Di interesse turistico sono inoltre </a:t>
            </a:r>
            <a:r>
              <a:rPr lang="it-IT" sz="1600" b="1" dirty="0" smtClean="0"/>
              <a:t>le </a:t>
            </a:r>
            <a:r>
              <a:rPr lang="it-IT" sz="1600" b="1" dirty="0"/>
              <a:t>malghe </a:t>
            </a:r>
            <a:r>
              <a:rPr lang="it-IT" sz="1600" dirty="0"/>
              <a:t>con la tradizione all'alpeggio e all'allevamento in altura. </a:t>
            </a:r>
            <a:endParaRPr lang="it-IT" sz="1600" dirty="0"/>
          </a:p>
          <a:p>
            <a:pPr algn="just"/>
            <a:endParaRPr lang="it-IT" sz="1600" b="1" dirty="0" smtClean="0">
              <a:solidFill>
                <a:srgbClr val="0070C0"/>
              </a:solidFill>
            </a:endParaRPr>
          </a:p>
        </p:txBody>
      </p:sp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02" y="497759"/>
            <a:ext cx="1951797" cy="74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5672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55AEC27-3559-5141-88A0-1E0D8F3EB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952" y="1041315"/>
            <a:ext cx="11874281" cy="7891670"/>
          </a:xfrm>
        </p:spPr>
        <p:txBody>
          <a:bodyPr/>
          <a:lstStyle/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472317" y="702391"/>
            <a:ext cx="72771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u="sng" dirty="0" smtClean="0">
                <a:solidFill>
                  <a:srgbClr val="0070C0"/>
                </a:solidFill>
              </a:rPr>
              <a:t>TURISMO </a:t>
            </a:r>
          </a:p>
          <a:p>
            <a:pPr algn="ctr"/>
            <a:endParaRPr lang="it-IT" sz="1600" dirty="0"/>
          </a:p>
          <a:p>
            <a:pPr algn="just">
              <a:lnSpc>
                <a:spcPct val="150000"/>
              </a:lnSpc>
            </a:pPr>
            <a:r>
              <a:rPr lang="it-IT" sz="1600" dirty="0"/>
              <a:t>Il </a:t>
            </a:r>
            <a:r>
              <a:rPr lang="it-IT" sz="1600" dirty="0" smtClean="0"/>
              <a:t>territorio, </a:t>
            </a:r>
            <a:r>
              <a:rPr lang="it-IT" sz="1600" dirty="0"/>
              <a:t>con la sua offerta di </a:t>
            </a:r>
            <a:r>
              <a:rPr lang="it-IT" sz="1600" dirty="0" err="1"/>
              <a:t>tematismi</a:t>
            </a:r>
            <a:r>
              <a:rPr lang="it-IT" sz="1600" dirty="0"/>
              <a:t> variegati, si presta perfettamente a far vivere al turista </a:t>
            </a:r>
            <a:r>
              <a:rPr lang="it-IT" sz="1600" dirty="0" smtClean="0"/>
              <a:t>una</a:t>
            </a:r>
            <a:r>
              <a:rPr lang="it-IT" sz="1600" dirty="0"/>
              <a:t> </a:t>
            </a:r>
            <a:r>
              <a:rPr lang="it-IT" sz="1600" dirty="0" smtClean="0"/>
              <a:t> esperienza unica nel suo genere. </a:t>
            </a:r>
            <a:endParaRPr lang="it-IT" sz="1600" dirty="0"/>
          </a:p>
          <a:p>
            <a:pPr algn="just">
              <a:lnSpc>
                <a:spcPct val="150000"/>
              </a:lnSpc>
            </a:pPr>
            <a:r>
              <a:rPr lang="it-IT" sz="1600" dirty="0"/>
              <a:t>Storia, cultura, natura, sport, enogastronomia e tradizioni sono elementi che caratterizzano l’area del GAL e sono </a:t>
            </a:r>
            <a:r>
              <a:rPr lang="it-IT" sz="1600" dirty="0" smtClean="0"/>
              <a:t>tutti elementi </a:t>
            </a:r>
            <a:r>
              <a:rPr lang="it-IT" sz="1600" dirty="0"/>
              <a:t>che si prestano a valorizzare gli attrattori ambientali e culturali del comprensorio di Vicenza nella </a:t>
            </a:r>
            <a:r>
              <a:rPr lang="it-IT" sz="1600" dirty="0" smtClean="0"/>
              <a:t>sua interezza</a:t>
            </a:r>
            <a:r>
              <a:rPr lang="it-IT" sz="1600" dirty="0"/>
              <a:t> tramite un’immagine forte e facilmente riconoscibile, inserita in un più ampio contesto di </a:t>
            </a:r>
            <a:r>
              <a:rPr lang="it-IT" sz="1600" b="1" dirty="0"/>
              <a:t>turismo </a:t>
            </a:r>
            <a:r>
              <a:rPr lang="it-IT" sz="1600" b="1" dirty="0" smtClean="0"/>
              <a:t>esperienziale.</a:t>
            </a:r>
          </a:p>
          <a:p>
            <a:pPr algn="just"/>
            <a:endParaRPr lang="it-IT" sz="2200" b="1" u="sng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TURISMO «SOFT» legato prevalentemente alle attività outdoor – </a:t>
            </a:r>
            <a:r>
              <a:rPr lang="it-IT" sz="1600" dirty="0" err="1"/>
              <a:t>nordic</a:t>
            </a:r>
            <a:r>
              <a:rPr lang="it-IT" sz="1600" dirty="0"/>
              <a:t> </a:t>
            </a:r>
            <a:r>
              <a:rPr lang="it-IT" sz="1600" dirty="0" err="1"/>
              <a:t>walking</a:t>
            </a:r>
            <a:r>
              <a:rPr lang="it-IT" sz="1600" dirty="0"/>
              <a:t>, trekking, arrampicate, cicloturismo </a:t>
            </a:r>
            <a:endParaRPr lang="it-IT" sz="16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 smtClean="0"/>
              <a:t>TURISMO </a:t>
            </a:r>
            <a:r>
              <a:rPr lang="it-IT" sz="1600" dirty="0"/>
              <a:t>STORICO-CULTURALE E RELIGIOSO (Grande Guerra, Ville venete, </a:t>
            </a:r>
            <a:r>
              <a:rPr lang="it-IT" sz="1600" dirty="0" smtClean="0"/>
              <a:t>borghi storici, </a:t>
            </a:r>
            <a:r>
              <a:rPr lang="it-IT" sz="1600" dirty="0"/>
              <a:t>chiese antiche </a:t>
            </a:r>
            <a:r>
              <a:rPr lang="it-IT" sz="1600" dirty="0" err="1"/>
              <a:t>ecc</a:t>
            </a:r>
            <a:r>
              <a:rPr lang="it-IT" sz="1600" dirty="0"/>
              <a:t>…)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TURISMO </a:t>
            </a:r>
            <a:r>
              <a:rPr lang="it-IT" sz="1600" dirty="0" smtClean="0"/>
              <a:t>SPORTIVO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 smtClean="0"/>
              <a:t>TURISMO </a:t>
            </a:r>
            <a:r>
              <a:rPr lang="it-IT" sz="1600" dirty="0"/>
              <a:t>ENOGASTRONOMICO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TURISMO </a:t>
            </a:r>
            <a:r>
              <a:rPr lang="it-IT" sz="1600" dirty="0" smtClean="0"/>
              <a:t>INDUSTRIALE </a:t>
            </a:r>
            <a:endParaRPr lang="it-IT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TURISMO DIGITALE siti internet, pagine social, sistema DMS della Regione Veneto</a:t>
            </a:r>
          </a:p>
          <a:p>
            <a:pPr algn="ctr"/>
            <a:endParaRPr lang="it-IT" sz="2400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31" y="1332871"/>
            <a:ext cx="2066727" cy="238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164" y="6302373"/>
            <a:ext cx="1315011" cy="119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164" y="8280397"/>
            <a:ext cx="1267067" cy="119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944" y="8280400"/>
            <a:ext cx="1452455" cy="119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165" y="4249972"/>
            <a:ext cx="1315010" cy="1190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180" y="1930400"/>
            <a:ext cx="1385995" cy="119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52" y="8280393"/>
            <a:ext cx="1473200" cy="119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91" y="8280394"/>
            <a:ext cx="1511408" cy="119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099" y="8280393"/>
            <a:ext cx="1503819" cy="119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8349020"/>
            <a:ext cx="1405619" cy="11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53" y="6302373"/>
            <a:ext cx="1473200" cy="119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51" y="4161072"/>
            <a:ext cx="1473201" cy="119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179" y="186211"/>
            <a:ext cx="1385995" cy="110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31" y="223410"/>
            <a:ext cx="1869710" cy="71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6371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xmlns="" id="{D249ECBC-35A8-E74F-A641-4FE3D20E4ABA}"/>
              </a:ext>
            </a:extLst>
          </p:cNvPr>
          <p:cNvSpPr txBox="1">
            <a:spLocks/>
          </p:cNvSpPr>
          <p:nvPr/>
        </p:nvSpPr>
        <p:spPr>
          <a:xfrm>
            <a:off x="659786" y="3040332"/>
            <a:ext cx="11988800" cy="203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75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9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3606BECF-B70B-0249-BF2F-7CE1BDD24BDE}"/>
              </a:ext>
            </a:extLst>
          </p:cNvPr>
          <p:cNvSpPr txBox="1"/>
          <p:nvPr/>
        </p:nvSpPr>
        <p:spPr>
          <a:xfrm rot="10800000" flipV="1">
            <a:off x="4887532" y="2386688"/>
            <a:ext cx="3058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u="sng" dirty="0" smtClean="0">
                <a:solidFill>
                  <a:schemeClr val="accent1"/>
                </a:solidFill>
              </a:rPr>
              <a:t>CICLOTURISMO</a:t>
            </a:r>
            <a:endParaRPr lang="it-IT" sz="3200" b="1" u="sng" dirty="0">
              <a:solidFill>
                <a:schemeClr val="accent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3B636717-C0A9-2C4B-B0D2-7203C965F40E}"/>
              </a:ext>
            </a:extLst>
          </p:cNvPr>
          <p:cNvSpPr txBox="1"/>
          <p:nvPr/>
        </p:nvSpPr>
        <p:spPr>
          <a:xfrm>
            <a:off x="1115252" y="3198238"/>
            <a:ext cx="89535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43350" lvl="8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600" b="1" dirty="0" smtClean="0"/>
              <a:t>CICLABILE VALSUGANA</a:t>
            </a:r>
          </a:p>
          <a:p>
            <a:pPr marL="3943350" lvl="8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600" b="1" dirty="0" smtClean="0"/>
              <a:t>ALTA VIA DEL TABACCO </a:t>
            </a:r>
          </a:p>
          <a:p>
            <a:pPr marL="3943350" lvl="8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600" b="1" dirty="0" smtClean="0"/>
              <a:t>STRADA </a:t>
            </a:r>
            <a:r>
              <a:rPr lang="it-IT" sz="1600" b="1" dirty="0"/>
              <a:t>DEL TORCOLATO E DEI VINI DI BREGANZE </a:t>
            </a:r>
          </a:p>
          <a:p>
            <a:pPr marL="3943350" lvl="8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600" b="1" dirty="0" smtClean="0"/>
              <a:t>LA </a:t>
            </a:r>
            <a:r>
              <a:rPr lang="it-IT" sz="1600" b="1" dirty="0"/>
              <a:t>VIA DELLE </a:t>
            </a:r>
            <a:r>
              <a:rPr lang="it-IT" sz="1600" b="1" dirty="0" smtClean="0"/>
              <a:t>MALGHE</a:t>
            </a:r>
          </a:p>
          <a:p>
            <a:pPr marL="3943350" lvl="8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600" b="1" dirty="0" smtClean="0"/>
              <a:t>CICLABILE FOGARIA – GALLIO</a:t>
            </a:r>
          </a:p>
          <a:p>
            <a:pPr marL="3943350" lvl="8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600" b="1" dirty="0" smtClean="0"/>
              <a:t>ANELLO ECO- TURISTICO PICCOLE DOLOMITI</a:t>
            </a:r>
          </a:p>
          <a:p>
            <a:pPr marL="3943350" lvl="8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600" b="1" dirty="0" smtClean="0"/>
              <a:t>ANELLO DEL PASUBIO </a:t>
            </a:r>
          </a:p>
          <a:p>
            <a:pPr marL="3943350" lvl="8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600" b="1" dirty="0" smtClean="0"/>
              <a:t>PISTA CICLOPEDONALE CHIAMPO- AGNO-GUA’ </a:t>
            </a:r>
          </a:p>
          <a:p>
            <a:pPr marL="3943350" lvl="8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600" b="1" dirty="0" smtClean="0"/>
              <a:t>LA ROMEA STRATA</a:t>
            </a:r>
          </a:p>
          <a:p>
            <a:pPr marL="3943350" lvl="8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600" b="1" dirty="0" smtClean="0"/>
              <a:t>CICLOPEDONALE EX FERROVIA ROCCHETTE - ARSIERO</a:t>
            </a:r>
          </a:p>
          <a:p>
            <a:pPr marL="3943350" lvl="8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600" b="1" dirty="0" smtClean="0"/>
              <a:t>ORTOGANALE 1 </a:t>
            </a:r>
          </a:p>
          <a:p>
            <a:pPr marL="3943350" lvl="8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600" b="1" dirty="0" smtClean="0"/>
              <a:t>STRADA DEI REALI DI INGHILTERRA</a:t>
            </a:r>
            <a:endParaRPr lang="it-IT" sz="1600" b="1" dirty="0"/>
          </a:p>
          <a:p>
            <a:r>
              <a:rPr lang="it-IT" sz="1600" dirty="0" smtClean="0"/>
              <a:t> </a:t>
            </a:r>
            <a:endParaRPr lang="it-IT" sz="1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198" y="246316"/>
            <a:ext cx="1981200" cy="144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99" y="179415"/>
            <a:ext cx="2034201" cy="151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476" y="237376"/>
            <a:ext cx="2035419" cy="1458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687" y="7720768"/>
            <a:ext cx="2019914" cy="153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686" y="5250547"/>
            <a:ext cx="2019914" cy="164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293" y="179420"/>
            <a:ext cx="1967259" cy="145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686" y="179420"/>
            <a:ext cx="2019914" cy="145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686" y="2386688"/>
            <a:ext cx="2019914" cy="156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97" y="4207559"/>
            <a:ext cx="32480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748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2690</TotalTime>
  <Words>147</Words>
  <Application>Microsoft Office PowerPoint</Application>
  <PresentationFormat>Personalizzato</PresentationFormat>
  <Paragraphs>52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Il territorio del GAL “Montagna Vicentina” coincide con l'intera area montana ed in parte pedemontana della Provincia di Vicenza e si caratterizza per la bellezza e la diversità del paesaggio, per un clima mite che ben si offre ad un’offerta turistica e culturale variegata.  </vt:lpstr>
      <vt:lpstr>Presentazione standard di PowerPoint</vt:lpstr>
      <vt:lpstr> 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GARA D’APPALTO PER LA SELEZIONE DI UN FORNITORE  per lo sviluppo del film documentario  “PROGETTO VENETO RURALE”</dc:title>
  <dc:creator>Utente10</dc:creator>
  <cp:lastModifiedBy>irene.gasparella</cp:lastModifiedBy>
  <cp:revision>121</cp:revision>
  <dcterms:modified xsi:type="dcterms:W3CDTF">2019-09-03T13:01:40Z</dcterms:modified>
</cp:coreProperties>
</file>